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283" autoAdjust="0"/>
  </p:normalViewPr>
  <p:slideViewPr>
    <p:cSldViewPr snapToGrid="0" snapToObjects="1">
      <p:cViewPr>
        <p:scale>
          <a:sx n="130" d="100"/>
          <a:sy n="130" d="100"/>
        </p:scale>
        <p:origin x="1074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375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pt.wikipedia.org/wiki/Quinto_Imp%C3%A9rio" TargetMode="External"/><Relationship Id="rId13" Type="http://schemas.openxmlformats.org/officeDocument/2006/relationships/image" Target="../media/image90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12" Type="http://schemas.openxmlformats.org/officeDocument/2006/relationships/hyperlink" Target="http://12portugues-cad.blogspot.com/" TargetMode="External"/><Relationship Id="rId2" Type="http://schemas.openxmlformats.org/officeDocument/2006/relationships/notesSlide" Target="../notesSlides/notesSlide27.xml"/><Relationship Id="rId16" Type="http://schemas.openxmlformats.org/officeDocument/2006/relationships/hyperlink" Target="https://www.infopedia.pt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arquivopessoa.net/textos/1286" TargetMode="External"/><Relationship Id="rId11" Type="http://schemas.openxmlformats.org/officeDocument/2006/relationships/image" Target="../media/image89.png"/><Relationship Id="rId5" Type="http://schemas.openxmlformats.org/officeDocument/2006/relationships/image" Target="../media/image86.png"/><Relationship Id="rId15" Type="http://schemas.openxmlformats.org/officeDocument/2006/relationships/image" Target="../media/image91.png"/><Relationship Id="rId10" Type="http://schemas.openxmlformats.org/officeDocument/2006/relationships/hyperlink" Target="https://www.inverso.pt/Mensagem/Brazao/DjoaoI.htm" TargetMode="External"/><Relationship Id="rId4" Type="http://schemas.openxmlformats.org/officeDocument/2006/relationships/image" Target="../media/image85.png"/><Relationship Id="rId9" Type="http://schemas.openxmlformats.org/officeDocument/2006/relationships/image" Target="../media/image88.png"/><Relationship Id="rId14" Type="http://schemas.openxmlformats.org/officeDocument/2006/relationships/hyperlink" Target="https://pt.scribd.com/document/6814781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3" y="617041"/>
            <a:ext cx="714375" cy="7143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078339" y="1667173"/>
            <a:ext cx="2987293" cy="69249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5400"/>
              </a:lnSpc>
              <a:buNone/>
            </a:pPr>
            <a:r>
              <a:rPr lang="en-US" sz="4145" b="1" kern="0" spc="4" dirty="0">
                <a:solidFill>
                  <a:srgbClr val="2C1A1D"/>
                </a:solidFill>
                <a:latin typeface="Cinzel" pitchFamily="2" charset="0"/>
              </a:rPr>
              <a:t>Mensagem</a:t>
            </a:r>
            <a:endParaRPr lang="en-US" sz="4145" dirty="0">
              <a:latin typeface="Cinzel" pitchFamily="2" charset="0"/>
            </a:endParaRPr>
          </a:p>
        </p:txBody>
      </p:sp>
      <p:sp>
        <p:nvSpPr>
          <p:cNvPr id="5" name="Shape 1"/>
          <p:cNvSpPr/>
          <p:nvPr/>
        </p:nvSpPr>
        <p:spPr>
          <a:xfrm>
            <a:off x="2265518" y="2588716"/>
            <a:ext cx="4612937" cy="483989"/>
          </a:xfrm>
          <a:prstGeom prst="rect">
            <a:avLst/>
          </a:prstGeom>
          <a:solidFill>
            <a:srgbClr val="D4AF37">
              <a:alpha val="10000"/>
            </a:srgbClr>
          </a:solidFill>
          <a:ln/>
        </p:spPr>
      </p:sp>
      <p:sp>
        <p:nvSpPr>
          <p:cNvPr id="6" name="Shape 2"/>
          <p:cNvSpPr/>
          <p:nvPr/>
        </p:nvSpPr>
        <p:spPr>
          <a:xfrm>
            <a:off x="2265518" y="2588716"/>
            <a:ext cx="4612937" cy="14288"/>
          </a:xfrm>
          <a:prstGeom prst="rect">
            <a:avLst/>
          </a:prstGeom>
          <a:solidFill>
            <a:srgbClr val="D4AF37"/>
          </a:solidFill>
          <a:ln/>
        </p:spPr>
      </p:sp>
      <p:sp>
        <p:nvSpPr>
          <p:cNvPr id="7" name="Shape 3"/>
          <p:cNvSpPr/>
          <p:nvPr/>
        </p:nvSpPr>
        <p:spPr>
          <a:xfrm>
            <a:off x="2265518" y="3058418"/>
            <a:ext cx="4612937" cy="14288"/>
          </a:xfrm>
          <a:prstGeom prst="rect">
            <a:avLst/>
          </a:prstGeom>
          <a:solidFill>
            <a:srgbClr val="D4AF37"/>
          </a:solidFill>
          <a:ln/>
        </p:spPr>
      </p:sp>
      <p:sp>
        <p:nvSpPr>
          <p:cNvPr id="8" name="Text 4"/>
          <p:cNvSpPr/>
          <p:nvPr/>
        </p:nvSpPr>
        <p:spPr>
          <a:xfrm>
            <a:off x="2265518" y="2588716"/>
            <a:ext cx="4612937" cy="445122"/>
          </a:xfrm>
          <a:prstGeom prst="rect">
            <a:avLst/>
          </a:prstGeom>
          <a:noFill/>
          <a:ln/>
        </p:spPr>
        <p:txBody>
          <a:bodyPr wrap="square" lIns="340233" tIns="85090" rIns="340233" bIns="85090" rtlCol="0" anchor="t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8B4513"/>
                </a:solidFill>
                <a:latin typeface="Cinzel" pitchFamily="2" charset="0"/>
              </a:rPr>
              <a:t>Uma Viagem pela Alma de Portugal</a:t>
            </a:r>
            <a:endParaRPr lang="en-US" sz="1602" dirty="0">
              <a:latin typeface="Cinzel" pitchFamily="2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3865863" y="3808512"/>
            <a:ext cx="1412245" cy="19370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90" b="1" dirty="0">
                <a:solidFill>
                  <a:srgbClr val="2C1A1D"/>
                </a:solidFill>
                <a:latin typeface="Merriweather" panose="00000500000000000000" pitchFamily="2" charset="0"/>
              </a:rPr>
              <a:t>Marcos Fernandes</a:t>
            </a:r>
            <a:endParaRPr lang="en-US" sz="1190" dirty="0">
              <a:latin typeface="Merriweather" panose="00000500000000000000" pitchFamily="2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3935593" y="4078188"/>
            <a:ext cx="1272784" cy="19370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90" b="1" dirty="0">
                <a:solidFill>
                  <a:srgbClr val="2C1A1D"/>
                </a:solidFill>
                <a:latin typeface="Merriweather" panose="00000500000000000000" pitchFamily="2" charset="0"/>
              </a:rPr>
              <a:t>Rodrigo Ferreira</a:t>
            </a:r>
            <a:endParaRPr lang="en-US" sz="1190" dirty="0">
              <a:latin typeface="Merriweather" panose="00000500000000000000" pitchFamily="2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256995" y="4455021"/>
            <a:ext cx="629980" cy="16972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1050" i="1" dirty="0">
                <a:solidFill>
                  <a:srgbClr val="8B4513"/>
                </a:solidFill>
                <a:latin typeface="Merriweather" panose="00000500000000000000" pitchFamily="2" charset="0"/>
              </a:rPr>
              <a:t>Português</a:t>
            </a:r>
            <a:endParaRPr lang="en-US" sz="1050" dirty="0">
              <a:latin typeface="Merriweather" panose="000005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00063" y="357188"/>
            <a:ext cx="8143875" cy="587573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500063" y="930473"/>
            <a:ext cx="8143875" cy="14288"/>
          </a:xfrm>
          <a:prstGeom prst="rect">
            <a:avLst/>
          </a:prstGeom>
          <a:solidFill>
            <a:srgbClr val="D4AF37"/>
          </a:solidFill>
          <a:ln/>
        </p:spPr>
      </p:sp>
      <p:sp>
        <p:nvSpPr>
          <p:cNvPr id="5" name="Text 2"/>
          <p:cNvSpPr/>
          <p:nvPr/>
        </p:nvSpPr>
        <p:spPr>
          <a:xfrm>
            <a:off x="3248722" y="357188"/>
            <a:ext cx="2646557" cy="539122"/>
          </a:xfrm>
          <a:prstGeom prst="rect">
            <a:avLst/>
          </a:prstGeom>
          <a:noFill/>
          <a:ln/>
        </p:spPr>
        <p:txBody>
          <a:bodyPr wrap="none" lIns="0" tIns="0" rIns="0" bIns="127508" rtlCol="0" anchor="t">
            <a:spAutoFit/>
          </a:bodyPr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2436" b="1" dirty="0">
                <a:solidFill>
                  <a:srgbClr val="2C1A1D"/>
                </a:solidFill>
                <a:latin typeface="Cinzel" pitchFamily="2" charset="0"/>
              </a:rPr>
              <a:t>O que as Separa</a:t>
            </a:r>
            <a:endParaRPr lang="en-US" sz="2436" dirty="0">
              <a:latin typeface="Cinzel" pitchFamily="2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00063" y="1216223"/>
            <a:ext cx="8143875" cy="3334345"/>
          </a:xfrm>
          <a:prstGeom prst="rect">
            <a:avLst/>
          </a:prstGeom>
          <a:solidFill>
            <a:srgbClr val="FFFFFF">
              <a:alpha val="30000"/>
            </a:srgbClr>
          </a:solidFill>
          <a:ln w="18288">
            <a:solidFill>
              <a:srgbClr val="8B4513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500063" y="1216223"/>
            <a:ext cx="8143875" cy="448270"/>
          </a:xfrm>
          <a:prstGeom prst="rect">
            <a:avLst/>
          </a:prstGeom>
          <a:solidFill>
            <a:srgbClr val="2C1A1D"/>
          </a:solidFill>
          <a:ln/>
        </p:spPr>
      </p:sp>
      <p:sp>
        <p:nvSpPr>
          <p:cNvPr id="8" name="Text 5"/>
          <p:cNvSpPr/>
          <p:nvPr/>
        </p:nvSpPr>
        <p:spPr>
          <a:xfrm>
            <a:off x="1871728" y="1340460"/>
            <a:ext cx="971420" cy="19979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D4AF37"/>
                </a:solidFill>
                <a:latin typeface="Cinzel" pitchFamily="2" charset="0"/>
              </a:rPr>
              <a:t>Os Lusíadas</a:t>
            </a:r>
            <a:endParaRPr lang="en-US" sz="1193" dirty="0">
              <a:latin typeface="Cinzel" pitchFamily="2" charset="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844" y="1354634"/>
            <a:ext cx="214313" cy="17145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357759" y="1340460"/>
            <a:ext cx="857607" cy="19979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D4AF37"/>
                </a:solidFill>
                <a:latin typeface="Cinzel" pitchFamily="2" charset="0"/>
              </a:rPr>
              <a:t>Mensagem</a:t>
            </a:r>
            <a:endParaRPr lang="en-US" sz="1193" dirty="0">
              <a:latin typeface="Cinzel" pitchFamily="2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1853002" y="1849338"/>
            <a:ext cx="657231" cy="16972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r">
              <a:lnSpc>
                <a:spcPts val="1400"/>
              </a:lnSpc>
              <a:buNone/>
            </a:pP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Heroísmo</a:t>
            </a:r>
            <a:endParaRPr lang="en-US" sz="1050" dirty="0">
              <a:latin typeface="Merriweather" panose="00000500000000000000" pitchFamily="2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2541762" y="1849338"/>
            <a:ext cx="335028" cy="1676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r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8B4513"/>
                </a:solidFill>
                <a:latin typeface="Merriweather" panose="00000500000000000000" pitchFamily="2" charset="0"/>
              </a:rPr>
              <a:t>Ativo</a:t>
            </a:r>
            <a:endParaRPr lang="en-US" sz="987" dirty="0">
              <a:latin typeface="Merriweather" panose="00000500000000000000" pitchFamily="2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2884983" y="1849338"/>
            <a:ext cx="1179810" cy="16972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r">
              <a:lnSpc>
                <a:spcPts val="1400"/>
              </a:lnSpc>
              <a:buNone/>
            </a:pP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(Ação, Conquista)</a:t>
            </a:r>
            <a:endParaRPr lang="en-US" sz="1050" dirty="0">
              <a:latin typeface="Merriweather" panose="00000500000000000000" pitchFamily="2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4214813" y="1664494"/>
            <a:ext cx="714375" cy="564356"/>
          </a:xfrm>
          <a:prstGeom prst="rect">
            <a:avLst/>
          </a:prstGeom>
          <a:solidFill>
            <a:srgbClr val="D4AF37">
              <a:alpha val="10000"/>
            </a:srgbClr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6991" y="1785938"/>
            <a:ext cx="150019" cy="17145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4386051" y="2023467"/>
            <a:ext cx="371898" cy="9650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800"/>
              </a:lnSpc>
              <a:buNone/>
            </a:pPr>
            <a:r>
              <a:rPr lang="en-US" sz="584" b="1" dirty="0">
                <a:solidFill>
                  <a:srgbClr val="8B4513"/>
                </a:solidFill>
                <a:latin typeface="Merriweather" panose="00000500000000000000" pitchFamily="2" charset="0"/>
              </a:rPr>
              <a:t>Heroísmo</a:t>
            </a:r>
            <a:endParaRPr lang="en-US" sz="584" dirty="0">
              <a:latin typeface="Merriweather" panose="00000500000000000000" pitchFamily="2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5079206" y="1849338"/>
            <a:ext cx="657231" cy="16972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Heroísmo</a:t>
            </a:r>
            <a:endParaRPr lang="en-US" sz="1050" dirty="0">
              <a:latin typeface="Merriweather" panose="00000500000000000000" pitchFamily="2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5763081" y="1849338"/>
            <a:ext cx="500137" cy="1676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8B4513"/>
                </a:solidFill>
                <a:latin typeface="Merriweather" panose="00000500000000000000" pitchFamily="2" charset="0"/>
              </a:rPr>
              <a:t>Interior</a:t>
            </a:r>
            <a:endParaRPr lang="en-US" sz="987" dirty="0">
              <a:latin typeface="Merriweather" panose="00000500000000000000" pitchFamily="2" charset="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6291244" y="1849338"/>
            <a:ext cx="973023" cy="16972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(Sonho, Visão)</a:t>
            </a:r>
            <a:endParaRPr lang="en-US" sz="1050" dirty="0">
              <a:latin typeface="Merriweather" panose="00000500000000000000" pitchFamily="2" charset="0"/>
            </a:endParaRPr>
          </a:p>
        </p:txBody>
      </p:sp>
      <p:sp>
        <p:nvSpPr>
          <p:cNvPr id="20" name="Text 15"/>
          <p:cNvSpPr/>
          <p:nvPr/>
        </p:nvSpPr>
        <p:spPr>
          <a:xfrm>
            <a:off x="1829657" y="2420838"/>
            <a:ext cx="309380" cy="16972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r">
              <a:lnSpc>
                <a:spcPts val="1400"/>
              </a:lnSpc>
              <a:buNone/>
            </a:pP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Tom</a:t>
            </a:r>
            <a:endParaRPr lang="en-US" sz="1050" dirty="0">
              <a:latin typeface="Merriweather" panose="00000500000000000000" pitchFamily="2" charset="0"/>
            </a:endParaRPr>
          </a:p>
        </p:txBody>
      </p:sp>
      <p:sp>
        <p:nvSpPr>
          <p:cNvPr id="21" name="Text 16"/>
          <p:cNvSpPr/>
          <p:nvPr/>
        </p:nvSpPr>
        <p:spPr>
          <a:xfrm>
            <a:off x="2164274" y="2420838"/>
            <a:ext cx="992259" cy="1676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r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8B4513"/>
                </a:solidFill>
                <a:latin typeface="Merriweather" panose="00000500000000000000" pitchFamily="2" charset="0"/>
              </a:rPr>
              <a:t>Grandiloquente</a:t>
            </a:r>
            <a:endParaRPr lang="en-US" sz="987" dirty="0">
              <a:latin typeface="Merriweather" panose="00000500000000000000" pitchFamily="2" charset="0"/>
            </a:endParaRPr>
          </a:p>
        </p:txBody>
      </p:sp>
      <p:sp>
        <p:nvSpPr>
          <p:cNvPr id="22" name="Text 17"/>
          <p:cNvSpPr/>
          <p:nvPr/>
        </p:nvSpPr>
        <p:spPr>
          <a:xfrm>
            <a:off x="3165510" y="2420838"/>
            <a:ext cx="899284" cy="16972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r">
              <a:lnSpc>
                <a:spcPts val="1400"/>
              </a:lnSpc>
              <a:buNone/>
            </a:pP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, Celebratório</a:t>
            </a:r>
            <a:endParaRPr lang="en-US" sz="1050" dirty="0">
              <a:latin typeface="Merriweather" panose="00000500000000000000" pitchFamily="2" charset="0"/>
            </a:endParaRPr>
          </a:p>
        </p:txBody>
      </p:sp>
      <p:sp>
        <p:nvSpPr>
          <p:cNvPr id="23" name="Shape 18"/>
          <p:cNvSpPr/>
          <p:nvPr/>
        </p:nvSpPr>
        <p:spPr>
          <a:xfrm>
            <a:off x="4214813" y="2235994"/>
            <a:ext cx="714375" cy="564356"/>
          </a:xfrm>
          <a:prstGeom prst="rect">
            <a:avLst/>
          </a:prstGeom>
          <a:solidFill>
            <a:srgbClr val="D4AF37">
              <a:alpha val="10000"/>
            </a:srgbClr>
          </a:solidFill>
          <a:ln/>
        </p:spPr>
      </p:sp>
      <p:pic>
        <p:nvPicPr>
          <p:cNvPr id="2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6275" y="2357438"/>
            <a:ext cx="171450" cy="171450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4484635" y="2594967"/>
            <a:ext cx="174728" cy="9650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800"/>
              </a:lnSpc>
              <a:buNone/>
            </a:pPr>
            <a:r>
              <a:rPr lang="en-US" sz="584" b="1" dirty="0">
                <a:solidFill>
                  <a:srgbClr val="8B4513"/>
                </a:solidFill>
                <a:latin typeface="Merriweather" panose="00000500000000000000" pitchFamily="2" charset="0"/>
              </a:rPr>
              <a:t>Tom</a:t>
            </a:r>
            <a:endParaRPr lang="en-US" sz="584" dirty="0">
              <a:latin typeface="Merriweather" panose="00000500000000000000" pitchFamily="2" charset="0"/>
            </a:endParaRPr>
          </a:p>
        </p:txBody>
      </p:sp>
      <p:sp>
        <p:nvSpPr>
          <p:cNvPr id="26" name="Text 20"/>
          <p:cNvSpPr/>
          <p:nvPr/>
        </p:nvSpPr>
        <p:spPr>
          <a:xfrm>
            <a:off x="5079206" y="2420838"/>
            <a:ext cx="309380" cy="16972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Tom</a:t>
            </a:r>
            <a:endParaRPr lang="en-US" sz="1050" dirty="0">
              <a:latin typeface="Merriweather" panose="00000500000000000000" pitchFamily="2" charset="0"/>
            </a:endParaRPr>
          </a:p>
        </p:txBody>
      </p:sp>
      <p:sp>
        <p:nvSpPr>
          <p:cNvPr id="27" name="Text 21"/>
          <p:cNvSpPr/>
          <p:nvPr/>
        </p:nvSpPr>
        <p:spPr>
          <a:xfrm>
            <a:off x="5420314" y="2420838"/>
            <a:ext cx="681277" cy="1676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8B4513"/>
                </a:solidFill>
                <a:latin typeface="Merriweather" panose="00000500000000000000" pitchFamily="2" charset="0"/>
              </a:rPr>
              <a:t>Nostálgico</a:t>
            </a:r>
            <a:endParaRPr lang="en-US" sz="987" dirty="0">
              <a:latin typeface="Merriweather" panose="00000500000000000000" pitchFamily="2" charset="0"/>
            </a:endParaRPr>
          </a:p>
        </p:txBody>
      </p:sp>
      <p:sp>
        <p:nvSpPr>
          <p:cNvPr id="28" name="Text 22"/>
          <p:cNvSpPr/>
          <p:nvPr/>
        </p:nvSpPr>
        <p:spPr>
          <a:xfrm>
            <a:off x="6132100" y="2420838"/>
            <a:ext cx="714939" cy="16972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e Profético</a:t>
            </a:r>
            <a:endParaRPr lang="en-US" sz="1050" dirty="0">
              <a:latin typeface="Merriweather" panose="00000500000000000000" pitchFamily="2" charset="0"/>
            </a:endParaRPr>
          </a:p>
        </p:txBody>
      </p:sp>
      <p:sp>
        <p:nvSpPr>
          <p:cNvPr id="29" name="Text 23"/>
          <p:cNvSpPr/>
          <p:nvPr/>
        </p:nvSpPr>
        <p:spPr>
          <a:xfrm>
            <a:off x="2072954" y="2992338"/>
            <a:ext cx="631584" cy="16972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r">
              <a:lnSpc>
                <a:spcPts val="1400"/>
              </a:lnSpc>
              <a:buNone/>
            </a:pP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Narrativa</a:t>
            </a:r>
            <a:endParaRPr lang="en-US" sz="1050" dirty="0">
              <a:latin typeface="Merriweather" panose="00000500000000000000" pitchFamily="2" charset="0"/>
            </a:endParaRPr>
          </a:p>
        </p:txBody>
      </p:sp>
      <p:sp>
        <p:nvSpPr>
          <p:cNvPr id="30" name="Text 24"/>
          <p:cNvSpPr/>
          <p:nvPr/>
        </p:nvSpPr>
        <p:spPr>
          <a:xfrm>
            <a:off x="2729755" y="2992338"/>
            <a:ext cx="583493" cy="1676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r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8B4513"/>
                </a:solidFill>
                <a:latin typeface="Merriweather" panose="00000500000000000000" pitchFamily="2" charset="0"/>
              </a:rPr>
              <a:t>Contínua</a:t>
            </a:r>
            <a:endParaRPr lang="en-US" sz="987" dirty="0">
              <a:latin typeface="Merriweather" panose="00000500000000000000" pitchFamily="2" charset="0"/>
            </a:endParaRPr>
          </a:p>
        </p:txBody>
      </p:sp>
      <p:sp>
        <p:nvSpPr>
          <p:cNvPr id="31" name="Text 25"/>
          <p:cNvSpPr/>
          <p:nvPr/>
        </p:nvSpPr>
        <p:spPr>
          <a:xfrm>
            <a:off x="3314589" y="2992338"/>
            <a:ext cx="750205" cy="16972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r">
              <a:lnSpc>
                <a:spcPts val="1400"/>
              </a:lnSpc>
              <a:buNone/>
            </a:pP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(10 Cantos)</a:t>
            </a:r>
            <a:endParaRPr lang="en-US" sz="1050" dirty="0">
              <a:latin typeface="Merriweather" panose="00000500000000000000" pitchFamily="2" charset="0"/>
            </a:endParaRPr>
          </a:p>
        </p:txBody>
      </p:sp>
      <p:sp>
        <p:nvSpPr>
          <p:cNvPr id="32" name="Shape 26"/>
          <p:cNvSpPr/>
          <p:nvPr/>
        </p:nvSpPr>
        <p:spPr>
          <a:xfrm>
            <a:off x="4214813" y="2807494"/>
            <a:ext cx="714375" cy="564356"/>
          </a:xfrm>
          <a:prstGeom prst="rect">
            <a:avLst/>
          </a:prstGeom>
          <a:solidFill>
            <a:srgbClr val="D4AF37">
              <a:alpha val="10000"/>
            </a:srgbClr>
          </a:solidFill>
          <a:ln/>
        </p:spPr>
      </p:sp>
      <p:pic>
        <p:nvPicPr>
          <p:cNvPr id="3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6275" y="2928938"/>
            <a:ext cx="171450" cy="171450"/>
          </a:xfrm>
          <a:prstGeom prst="rect">
            <a:avLst/>
          </a:prstGeom>
        </p:spPr>
      </p:pic>
      <p:sp>
        <p:nvSpPr>
          <p:cNvPr id="34" name="Text 27"/>
          <p:cNvSpPr/>
          <p:nvPr/>
        </p:nvSpPr>
        <p:spPr>
          <a:xfrm>
            <a:off x="4393266" y="3166467"/>
            <a:ext cx="357470" cy="9650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800"/>
              </a:lnSpc>
              <a:buNone/>
            </a:pPr>
            <a:r>
              <a:rPr lang="en-US" sz="584" b="1" dirty="0">
                <a:solidFill>
                  <a:srgbClr val="8B4513"/>
                </a:solidFill>
                <a:latin typeface="Merriweather" panose="00000500000000000000" pitchFamily="2" charset="0"/>
              </a:rPr>
              <a:t>Estrutura</a:t>
            </a:r>
            <a:endParaRPr lang="en-US" sz="584" dirty="0">
              <a:latin typeface="Merriweather" panose="00000500000000000000" pitchFamily="2" charset="0"/>
            </a:endParaRPr>
          </a:p>
        </p:txBody>
      </p:sp>
      <p:sp>
        <p:nvSpPr>
          <p:cNvPr id="35" name="Text 28"/>
          <p:cNvSpPr/>
          <p:nvPr/>
        </p:nvSpPr>
        <p:spPr>
          <a:xfrm>
            <a:off x="5093954" y="2992338"/>
            <a:ext cx="846386" cy="1676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8B4513"/>
                </a:solidFill>
                <a:latin typeface="Merriweather" panose="00000500000000000000" pitchFamily="2" charset="0"/>
              </a:rPr>
              <a:t>Fragmentada</a:t>
            </a:r>
            <a:endParaRPr lang="en-US" sz="987" dirty="0">
              <a:latin typeface="Merriweather" panose="00000500000000000000" pitchFamily="2" charset="0"/>
            </a:endParaRPr>
          </a:p>
        </p:txBody>
      </p:sp>
      <p:sp>
        <p:nvSpPr>
          <p:cNvPr id="36" name="Text 29"/>
          <p:cNvSpPr/>
          <p:nvPr/>
        </p:nvSpPr>
        <p:spPr>
          <a:xfrm>
            <a:off x="5988423" y="2992338"/>
            <a:ext cx="841577" cy="16972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(44 Poemas)</a:t>
            </a:r>
            <a:endParaRPr lang="en-US" sz="1050" dirty="0">
              <a:latin typeface="Merriweather" panose="00000500000000000000" pitchFamily="2" charset="0"/>
            </a:endParaRPr>
          </a:p>
        </p:txBody>
      </p:sp>
      <p:sp>
        <p:nvSpPr>
          <p:cNvPr id="37" name="Text 30"/>
          <p:cNvSpPr/>
          <p:nvPr/>
        </p:nvSpPr>
        <p:spPr>
          <a:xfrm>
            <a:off x="2346189" y="3563838"/>
            <a:ext cx="920124" cy="16972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r">
              <a:lnSpc>
                <a:spcPts val="1400"/>
              </a:lnSpc>
              <a:buNone/>
            </a:pP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Celebra glória</a:t>
            </a:r>
            <a:endParaRPr lang="en-US" sz="1050" dirty="0">
              <a:latin typeface="Merriweather" panose="00000500000000000000" pitchFamily="2" charset="0"/>
            </a:endParaRPr>
          </a:p>
        </p:txBody>
      </p:sp>
      <p:sp>
        <p:nvSpPr>
          <p:cNvPr id="38" name="Text 31"/>
          <p:cNvSpPr/>
          <p:nvPr/>
        </p:nvSpPr>
        <p:spPr>
          <a:xfrm>
            <a:off x="3292147" y="3563838"/>
            <a:ext cx="772647" cy="1676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r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8B4513"/>
                </a:solidFill>
                <a:latin typeface="Merriweather" panose="00000500000000000000" pitchFamily="2" charset="0"/>
              </a:rPr>
              <a:t>já alcançada</a:t>
            </a:r>
            <a:endParaRPr lang="en-US" sz="987" dirty="0">
              <a:latin typeface="Merriweather" panose="00000500000000000000" pitchFamily="2" charset="0"/>
            </a:endParaRPr>
          </a:p>
        </p:txBody>
      </p:sp>
      <p:sp>
        <p:nvSpPr>
          <p:cNvPr id="39" name="Shape 32"/>
          <p:cNvSpPr/>
          <p:nvPr/>
        </p:nvSpPr>
        <p:spPr>
          <a:xfrm>
            <a:off x="4214813" y="3378994"/>
            <a:ext cx="714375" cy="564356"/>
          </a:xfrm>
          <a:prstGeom prst="rect">
            <a:avLst/>
          </a:prstGeom>
          <a:solidFill>
            <a:srgbClr val="D4AF37">
              <a:alpha val="10000"/>
            </a:srgbClr>
          </a:solidFill>
          <a:ln/>
        </p:spPr>
      </p:sp>
      <p:pic>
        <p:nvPicPr>
          <p:cNvPr id="40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7706" y="3500438"/>
            <a:ext cx="128588" cy="171450"/>
          </a:xfrm>
          <a:prstGeom prst="rect">
            <a:avLst/>
          </a:prstGeom>
        </p:spPr>
      </p:pic>
      <p:sp>
        <p:nvSpPr>
          <p:cNvPr id="41" name="Text 33"/>
          <p:cNvSpPr/>
          <p:nvPr/>
        </p:nvSpPr>
        <p:spPr>
          <a:xfrm>
            <a:off x="4483018" y="3737967"/>
            <a:ext cx="177934" cy="9650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800"/>
              </a:lnSpc>
              <a:buNone/>
            </a:pPr>
            <a:r>
              <a:rPr lang="en-US" sz="584" b="1" dirty="0">
                <a:solidFill>
                  <a:srgbClr val="8B4513"/>
                </a:solidFill>
                <a:latin typeface="Merriweather" panose="00000500000000000000" pitchFamily="2" charset="0"/>
              </a:rPr>
              <a:t>Foco</a:t>
            </a:r>
            <a:endParaRPr lang="en-US" sz="584" dirty="0">
              <a:latin typeface="Merriweather" panose="00000500000000000000" pitchFamily="2" charset="0"/>
            </a:endParaRPr>
          </a:p>
        </p:txBody>
      </p:sp>
      <p:sp>
        <p:nvSpPr>
          <p:cNvPr id="42" name="Text 34"/>
          <p:cNvSpPr/>
          <p:nvPr/>
        </p:nvSpPr>
        <p:spPr>
          <a:xfrm>
            <a:off x="5079206" y="3563838"/>
            <a:ext cx="1125308" cy="16972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Anseia por glória</a:t>
            </a:r>
            <a:endParaRPr lang="en-US" sz="1050" dirty="0">
              <a:latin typeface="Merriweather" panose="00000500000000000000" pitchFamily="2" charset="0"/>
            </a:endParaRPr>
          </a:p>
        </p:txBody>
      </p:sp>
      <p:sp>
        <p:nvSpPr>
          <p:cNvPr id="43" name="Text 35"/>
          <p:cNvSpPr/>
          <p:nvPr/>
        </p:nvSpPr>
        <p:spPr>
          <a:xfrm>
            <a:off x="6227013" y="3563838"/>
            <a:ext cx="394339" cy="1676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8B4513"/>
                </a:solidFill>
                <a:latin typeface="Merriweather" panose="00000500000000000000" pitchFamily="2" charset="0"/>
              </a:rPr>
              <a:t>futura</a:t>
            </a:r>
            <a:endParaRPr lang="en-US" sz="987" dirty="0">
              <a:latin typeface="Merriweather" panose="00000500000000000000" pitchFamily="2" charset="0"/>
            </a:endParaRPr>
          </a:p>
        </p:txBody>
      </p:sp>
      <p:sp>
        <p:nvSpPr>
          <p:cNvPr id="44" name="Text 36"/>
          <p:cNvSpPr/>
          <p:nvPr/>
        </p:nvSpPr>
        <p:spPr>
          <a:xfrm>
            <a:off x="2409594" y="4138910"/>
            <a:ext cx="751809" cy="16972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r">
              <a:lnSpc>
                <a:spcPts val="1400"/>
              </a:lnSpc>
              <a:buNone/>
            </a:pP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Linguagem</a:t>
            </a:r>
            <a:endParaRPr lang="en-US" sz="1050" dirty="0">
              <a:latin typeface="Merriweather" panose="00000500000000000000" pitchFamily="2" charset="0"/>
            </a:endParaRPr>
          </a:p>
        </p:txBody>
      </p:sp>
      <p:sp>
        <p:nvSpPr>
          <p:cNvPr id="45" name="Text 37"/>
          <p:cNvSpPr/>
          <p:nvPr/>
        </p:nvSpPr>
        <p:spPr>
          <a:xfrm>
            <a:off x="3178333" y="4138910"/>
            <a:ext cx="886461" cy="1676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r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8B4513"/>
                </a:solidFill>
                <a:latin typeface="Merriweather" panose="00000500000000000000" pitchFamily="2" charset="0"/>
              </a:rPr>
              <a:t>Épica Clássica</a:t>
            </a:r>
            <a:endParaRPr lang="en-US" sz="987" dirty="0">
              <a:latin typeface="Merriweather" panose="00000500000000000000" pitchFamily="2" charset="0"/>
            </a:endParaRPr>
          </a:p>
        </p:txBody>
      </p:sp>
      <p:sp>
        <p:nvSpPr>
          <p:cNvPr id="46" name="Shape 38"/>
          <p:cNvSpPr/>
          <p:nvPr/>
        </p:nvSpPr>
        <p:spPr>
          <a:xfrm>
            <a:off x="4214813" y="3950494"/>
            <a:ext cx="714375" cy="571500"/>
          </a:xfrm>
          <a:prstGeom prst="rect">
            <a:avLst/>
          </a:prstGeom>
          <a:solidFill>
            <a:srgbClr val="D4AF37">
              <a:alpha val="10000"/>
            </a:srgbClr>
          </a:solidFill>
          <a:ln/>
        </p:spPr>
      </p:sp>
      <p:pic>
        <p:nvPicPr>
          <p:cNvPr id="4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6275" y="4075509"/>
            <a:ext cx="171450" cy="171450"/>
          </a:xfrm>
          <a:prstGeom prst="rect">
            <a:avLst/>
          </a:prstGeom>
        </p:spPr>
      </p:pic>
      <p:sp>
        <p:nvSpPr>
          <p:cNvPr id="48" name="Text 39"/>
          <p:cNvSpPr/>
          <p:nvPr/>
        </p:nvSpPr>
        <p:spPr>
          <a:xfrm>
            <a:off x="4463784" y="4313039"/>
            <a:ext cx="216406" cy="9650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800"/>
              </a:lnSpc>
              <a:buNone/>
            </a:pPr>
            <a:r>
              <a:rPr lang="en-US" sz="584" b="1" dirty="0">
                <a:solidFill>
                  <a:srgbClr val="8B4513"/>
                </a:solidFill>
                <a:latin typeface="Merriweather" panose="00000500000000000000" pitchFamily="2" charset="0"/>
              </a:rPr>
              <a:t>Estilo</a:t>
            </a:r>
            <a:endParaRPr lang="en-US" sz="584" dirty="0">
              <a:latin typeface="Merriweather" panose="00000500000000000000" pitchFamily="2" charset="0"/>
            </a:endParaRPr>
          </a:p>
        </p:txBody>
      </p:sp>
      <p:sp>
        <p:nvSpPr>
          <p:cNvPr id="49" name="Text 40"/>
          <p:cNvSpPr/>
          <p:nvPr/>
        </p:nvSpPr>
        <p:spPr>
          <a:xfrm>
            <a:off x="5079206" y="4138910"/>
            <a:ext cx="751809" cy="16972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Linguagem</a:t>
            </a:r>
            <a:endParaRPr lang="en-US" sz="1050" dirty="0">
              <a:latin typeface="Merriweather" panose="00000500000000000000" pitchFamily="2" charset="0"/>
            </a:endParaRPr>
          </a:p>
        </p:txBody>
      </p:sp>
      <p:sp>
        <p:nvSpPr>
          <p:cNvPr id="50" name="Text 41"/>
          <p:cNvSpPr/>
          <p:nvPr/>
        </p:nvSpPr>
        <p:spPr>
          <a:xfrm>
            <a:off x="5867084" y="4138910"/>
            <a:ext cx="631583" cy="1676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8B4513"/>
                </a:solidFill>
                <a:latin typeface="Merriweather" panose="00000500000000000000" pitchFamily="2" charset="0"/>
              </a:rPr>
              <a:t>Simbólica</a:t>
            </a:r>
            <a:endParaRPr lang="en-US" sz="987" dirty="0">
              <a:latin typeface="Merriweather" panose="00000500000000000000" pitchFamily="2" charset="0"/>
            </a:endParaRPr>
          </a:p>
        </p:txBody>
      </p:sp>
      <p:pic>
        <p:nvPicPr>
          <p:cNvPr id="51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313" y="4595217"/>
            <a:ext cx="285750" cy="285750"/>
          </a:xfrm>
          <a:prstGeom prst="rect">
            <a:avLst/>
          </a:prstGeom>
        </p:spPr>
      </p:pic>
      <p:pic>
        <p:nvPicPr>
          <p:cNvPr id="52" name="Image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3938" y="4595217"/>
            <a:ext cx="285750" cy="2857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0" y="1379637"/>
            <a:ext cx="571500" cy="571500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2256577" y="2261890"/>
            <a:ext cx="4630818" cy="6283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3731" b="1" kern="0" spc="3" dirty="0">
                <a:solidFill>
                  <a:srgbClr val="D4AF37"/>
                </a:solidFill>
                <a:latin typeface="Cinzel" pitchFamily="2" charset="0"/>
              </a:rPr>
              <a:t>O Quinto Império</a:t>
            </a:r>
            <a:endParaRPr lang="en-US" sz="3731" dirty="0">
              <a:latin typeface="Cinzel" pitchFamily="2" charset="0"/>
            </a:endParaRPr>
          </a:p>
        </p:txBody>
      </p:sp>
      <p:sp>
        <p:nvSpPr>
          <p:cNvPr id="9" name="Text 1"/>
          <p:cNvSpPr/>
          <p:nvPr/>
        </p:nvSpPr>
        <p:spPr>
          <a:xfrm>
            <a:off x="3444069" y="3585079"/>
            <a:ext cx="2247410" cy="26853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04" i="1" dirty="0">
                <a:solidFill>
                  <a:srgbClr val="F5E6D3"/>
                </a:solidFill>
                <a:latin typeface="Merriweather" panose="00000500000000000000" pitchFamily="2" charset="0"/>
              </a:rPr>
              <a:t>A Profecia de Portugal</a:t>
            </a:r>
            <a:endParaRPr lang="en-US" sz="1704" dirty="0">
              <a:latin typeface="Merriweather" panose="00000500000000000000" pitchFamily="2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00063" y="357188"/>
            <a:ext cx="8143875" cy="558998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500063" y="894755"/>
            <a:ext cx="8143875" cy="21431"/>
          </a:xfrm>
          <a:prstGeom prst="rect">
            <a:avLst/>
          </a:prstGeom>
          <a:solidFill>
            <a:srgbClr val="D4AF37"/>
          </a:solidFill>
          <a:ln/>
        </p:spPr>
      </p:sp>
      <p:sp>
        <p:nvSpPr>
          <p:cNvPr id="5" name="Text 2"/>
          <p:cNvSpPr/>
          <p:nvPr/>
        </p:nvSpPr>
        <p:spPr>
          <a:xfrm>
            <a:off x="2334208" y="357188"/>
            <a:ext cx="4475584" cy="496290"/>
          </a:xfrm>
          <a:prstGeom prst="rect">
            <a:avLst/>
          </a:prstGeom>
          <a:noFill/>
          <a:ln/>
        </p:spPr>
        <p:txBody>
          <a:bodyPr wrap="none" lIns="0" tIns="0" rIns="0" bIns="85090" rtlCol="0" anchor="t">
            <a:spAutoFit/>
          </a:bodyPr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2436" b="1" dirty="0">
                <a:solidFill>
                  <a:srgbClr val="2C1A1D"/>
                </a:solidFill>
                <a:latin typeface="Cinzel" pitchFamily="2" charset="0"/>
              </a:rPr>
              <a:t>O Que é o Quinto Império?</a:t>
            </a:r>
            <a:endParaRPr lang="en-US" sz="2436" dirty="0">
              <a:latin typeface="Cinzel" pitchFamily="2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00063" y="1180505"/>
            <a:ext cx="8143875" cy="1574416"/>
          </a:xfrm>
          <a:prstGeom prst="rect">
            <a:avLst/>
          </a:prstGeom>
          <a:solidFill>
            <a:srgbClr val="FFFFFF">
              <a:alpha val="70000"/>
            </a:srgbClr>
          </a:solidFill>
          <a:ln w="18288">
            <a:solidFill>
              <a:srgbClr val="8B4513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85813" y="1466255"/>
            <a:ext cx="7572375" cy="9600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486" dirty="0">
                <a:solidFill>
                  <a:srgbClr val="2C1A1D"/>
                </a:solidFill>
                <a:latin typeface="Cinzel" pitchFamily="2" charset="0"/>
              </a:rPr>
              <a:t>É uma </a:t>
            </a:r>
            <a:r>
              <a:rPr lang="en-US" sz="1397" b="1" dirty="0">
                <a:solidFill>
                  <a:srgbClr val="8B4513"/>
                </a:solidFill>
                <a:latin typeface="Cinzel" pitchFamily="2" charset="0"/>
              </a:rPr>
              <a:t>profecia</a:t>
            </a:r>
            <a:r>
              <a:rPr lang="en-US" sz="1486" dirty="0">
                <a:solidFill>
                  <a:srgbClr val="2C1A1D"/>
                </a:solidFill>
                <a:latin typeface="Cinzel" pitchFamily="2" charset="0"/>
              </a:rPr>
              <a:t> sobre o destino de Portugal.
 Não é um império de conquista territorial, mas um futuro império </a:t>
            </a:r>
            <a:r>
              <a:rPr lang="en-US" sz="1397" b="1" dirty="0">
                <a:solidFill>
                  <a:srgbClr val="8B4513"/>
                </a:solidFill>
                <a:latin typeface="Cinzel" pitchFamily="2" charset="0"/>
              </a:rPr>
              <a:t>espiritual e cultural</a:t>
            </a:r>
            <a:r>
              <a:rPr lang="en-US" sz="1486" dirty="0">
                <a:solidFill>
                  <a:srgbClr val="2C1A1D"/>
                </a:solidFill>
                <a:latin typeface="Cinzel" pitchFamily="2" charset="0"/>
              </a:rPr>
              <a:t> que trará paz e conhecimento ao mundo.</a:t>
            </a:r>
            <a:endParaRPr lang="en-US" sz="1486" dirty="0">
              <a:latin typeface="Cinzel" pitchFamily="2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42938" y="3212120"/>
            <a:ext cx="428625" cy="428625"/>
          </a:xfrm>
          <a:prstGeom prst="ellipse">
            <a:avLst/>
          </a:prstGeom>
          <a:solidFill>
            <a:srgbClr val="F5E6D3"/>
          </a:solidFill>
          <a:ln w="18288">
            <a:solidFill>
              <a:srgbClr val="8B4513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Text 6"/>
          <p:cNvSpPr/>
          <p:nvPr/>
        </p:nvSpPr>
        <p:spPr>
          <a:xfrm>
            <a:off x="827931" y="3331451"/>
            <a:ext cx="45719" cy="1997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8B4513"/>
                </a:solidFill>
                <a:latin typeface="Cinzel" pitchFamily="2" charset="0"/>
              </a:rPr>
              <a:t>1</a:t>
            </a:r>
            <a:endParaRPr lang="en-US" sz="1193" dirty="0">
              <a:latin typeface="Cinzel" pitchFamily="2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09715" y="3780586"/>
            <a:ext cx="764633" cy="16735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600" b="1" dirty="0">
                <a:solidFill>
                  <a:srgbClr val="2C1A1D"/>
                </a:solidFill>
                <a:latin typeface="Cinzel" pitchFamily="2" charset="0"/>
              </a:rPr>
              <a:t>Grécia</a:t>
            </a:r>
            <a:endParaRPr lang="en-US" sz="1600" dirty="0">
              <a:latin typeface="Cinzel" pitchFamily="2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2428875" y="3212120"/>
            <a:ext cx="428625" cy="428625"/>
          </a:xfrm>
          <a:prstGeom prst="ellipse">
            <a:avLst/>
          </a:prstGeom>
          <a:solidFill>
            <a:srgbClr val="F5E6D3"/>
          </a:solidFill>
          <a:ln w="18288">
            <a:solidFill>
              <a:srgbClr val="8B4513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2598148" y="3331576"/>
            <a:ext cx="94578" cy="19979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8B4513"/>
                </a:solidFill>
                <a:latin typeface="Cinzel" pitchFamily="2" charset="0"/>
              </a:rPr>
              <a:t>2</a:t>
            </a:r>
            <a:endParaRPr lang="en-US" sz="1193" dirty="0">
              <a:latin typeface="Cinzel" pitchFamily="2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2313191" y="3780586"/>
            <a:ext cx="613951" cy="16735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600" b="1" dirty="0">
                <a:solidFill>
                  <a:srgbClr val="2C1A1D"/>
                </a:solidFill>
                <a:latin typeface="Cinzel" pitchFamily="2" charset="0"/>
              </a:rPr>
              <a:t>Roma</a:t>
            </a:r>
            <a:endParaRPr lang="en-US" sz="1600" dirty="0">
              <a:latin typeface="Cinzel" pitchFamily="2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4214813" y="3212120"/>
            <a:ext cx="428625" cy="428625"/>
          </a:xfrm>
          <a:prstGeom prst="ellipse">
            <a:avLst/>
          </a:prstGeom>
          <a:solidFill>
            <a:srgbClr val="F5E6D3"/>
          </a:solidFill>
          <a:ln w="18288">
            <a:solidFill>
              <a:srgbClr val="8B4513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4392913" y="3320583"/>
            <a:ext cx="86562" cy="19979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8B4513"/>
                </a:solidFill>
                <a:latin typeface="Cinzel" pitchFamily="2" charset="0"/>
              </a:rPr>
              <a:t>3</a:t>
            </a:r>
            <a:endParaRPr lang="en-US" sz="1193" dirty="0">
              <a:latin typeface="Cinzel" pitchFamily="2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3917173" y="3780586"/>
            <a:ext cx="1420261" cy="16735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600" b="1" dirty="0">
                <a:solidFill>
                  <a:srgbClr val="2C1A1D"/>
                </a:solidFill>
                <a:latin typeface="Cinzel" pitchFamily="2" charset="0"/>
              </a:rPr>
              <a:t>Cristandade</a:t>
            </a:r>
            <a:endParaRPr lang="en-US" sz="1600" dirty="0">
              <a:latin typeface="Cinzel" pitchFamily="2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6000750" y="3212120"/>
            <a:ext cx="428625" cy="428625"/>
          </a:xfrm>
          <a:prstGeom prst="ellipse">
            <a:avLst/>
          </a:prstGeom>
          <a:solidFill>
            <a:srgbClr val="F5E6D3"/>
          </a:solidFill>
          <a:ln w="18288">
            <a:solidFill>
              <a:srgbClr val="8B4513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164242" y="3323313"/>
            <a:ext cx="94578" cy="19979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8B4513"/>
                </a:solidFill>
                <a:latin typeface="Cinzel" pitchFamily="2" charset="0"/>
              </a:rPr>
              <a:t>4</a:t>
            </a:r>
            <a:endParaRPr lang="en-US" sz="1193" dirty="0">
              <a:latin typeface="Cinzel" pitchFamily="2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5848385" y="3780586"/>
            <a:ext cx="801501" cy="16735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600" b="1" dirty="0">
                <a:solidFill>
                  <a:srgbClr val="2C1A1D"/>
                </a:solidFill>
                <a:latin typeface="Cinzel" pitchFamily="2" charset="0"/>
              </a:rPr>
              <a:t>Europa</a:t>
            </a:r>
            <a:endParaRPr lang="en-US" sz="1600" dirty="0">
              <a:latin typeface="Cinzel" pitchFamily="2" charset="0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7786688" y="3069245"/>
            <a:ext cx="714375" cy="714375"/>
          </a:xfrm>
          <a:prstGeom prst="ellipse">
            <a:avLst/>
          </a:prstGeom>
          <a:solidFill>
            <a:srgbClr val="8B4513"/>
          </a:solidFill>
          <a:ln w="18288">
            <a:solidFill>
              <a:srgbClr val="D4AF37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8074221" y="3252999"/>
            <a:ext cx="163469" cy="33727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16" b="1" dirty="0">
                <a:solidFill>
                  <a:srgbClr val="F5E6D3"/>
                </a:solidFill>
                <a:latin typeface="Cinzel" pitchFamily="2" charset="0"/>
              </a:rPr>
              <a:t>5</a:t>
            </a:r>
            <a:endParaRPr lang="en-US" sz="2016" dirty="0">
              <a:latin typeface="Cinzel" pitchFamily="2" charset="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7558665" y="3909816"/>
            <a:ext cx="1333698" cy="21486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2400" b="1" dirty="0">
                <a:solidFill>
                  <a:srgbClr val="2C1A1D"/>
                </a:solidFill>
                <a:latin typeface="Merriweather" panose="00000500000000000000" pitchFamily="2" charset="0"/>
              </a:rPr>
              <a:t>Portugal</a:t>
            </a:r>
            <a:endParaRPr lang="en-US" sz="2400" dirty="0">
              <a:latin typeface="Merriweather" panose="00000500000000000000" pitchFamily="2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660975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71500" y="428625"/>
            <a:ext cx="8001000" cy="587573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571500" y="1001911"/>
            <a:ext cx="8001000" cy="14288"/>
          </a:xfrm>
          <a:prstGeom prst="rect">
            <a:avLst/>
          </a:prstGeom>
          <a:solidFill>
            <a:srgbClr val="D4AF37"/>
          </a:solidFill>
          <a:ln/>
        </p:spPr>
      </p:sp>
      <p:sp>
        <p:nvSpPr>
          <p:cNvPr id="5" name="Text 2"/>
          <p:cNvSpPr/>
          <p:nvPr/>
        </p:nvSpPr>
        <p:spPr>
          <a:xfrm>
            <a:off x="1965517" y="428625"/>
            <a:ext cx="5212966" cy="539122"/>
          </a:xfrm>
          <a:prstGeom prst="rect">
            <a:avLst/>
          </a:prstGeom>
          <a:noFill/>
          <a:ln/>
        </p:spPr>
        <p:txBody>
          <a:bodyPr wrap="none" lIns="0" tIns="0" rIns="0" bIns="127508" rtlCol="0" anchor="t">
            <a:spAutoFit/>
          </a:bodyPr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2436" b="1" dirty="0">
                <a:solidFill>
                  <a:srgbClr val="2C1A1D"/>
                </a:solidFill>
                <a:latin typeface="Cinzel" pitchFamily="2" charset="0"/>
              </a:rPr>
              <a:t>A Profecia dos Cinco Impérios</a:t>
            </a:r>
            <a:endParaRPr lang="en-US" sz="2436" dirty="0">
              <a:latin typeface="Cinzel" pitchFamily="2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71500" y="1287661"/>
            <a:ext cx="3821906" cy="4216152"/>
          </a:xfrm>
          <a:prstGeom prst="rect">
            <a:avLst/>
          </a:prstGeom>
          <a:solidFill>
            <a:srgbClr val="FFFFFF">
              <a:alpha val="30000"/>
            </a:srgbClr>
          </a:solidFill>
          <a:ln w="18288">
            <a:solidFill>
              <a:srgbClr val="8B4513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785813" y="1501973"/>
            <a:ext cx="428625" cy="428625"/>
          </a:xfrm>
          <a:prstGeom prst="ellipse">
            <a:avLst/>
          </a:prstGeom>
          <a:solidFill>
            <a:srgbClr val="2C1A1D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464" y="1587698"/>
            <a:ext cx="289322" cy="25717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357313" y="1579662"/>
            <a:ext cx="1445909" cy="23654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97" b="1" dirty="0">
                <a:solidFill>
                  <a:srgbClr val="2C1A1D"/>
                </a:solidFill>
                <a:latin typeface="Cinzel" pitchFamily="2" charset="0"/>
              </a:rPr>
              <a:t>Origem Bíblica</a:t>
            </a:r>
            <a:endParaRPr lang="en-US" sz="1397" dirty="0">
              <a:latin typeface="Cinzel" pitchFamily="2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785813" y="2223492"/>
            <a:ext cx="3378994" cy="9006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ts val="1800"/>
              </a:lnSpc>
              <a:buNone/>
            </a:pP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Baseada no </a:t>
            </a:r>
            <a:r>
              <a:rPr lang="en-US" sz="987" b="1" dirty="0">
                <a:solidFill>
                  <a:srgbClr val="2C1A1D"/>
                </a:solidFill>
                <a:latin typeface="Merriweather" panose="00000500000000000000" pitchFamily="2" charset="0"/>
              </a:rPr>
              <a:t>Livro de Daniel</a:t>
            </a: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 (Antigo Testamento). O profeta interpreta o sonho do rei Nabucodonosor sobre uma estátua feita de diferentes materiais, representando quatro impérios sucessivos:</a:t>
            </a:r>
            <a:endParaRPr lang="en-US" sz="1050" dirty="0">
              <a:latin typeface="Merriweather" panose="00000500000000000000" pitchFamily="2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1640684" y="3324493"/>
            <a:ext cx="1604606" cy="18537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just">
              <a:lnSpc>
                <a:spcPts val="1600"/>
              </a:lnSpc>
              <a:buNone/>
            </a:pPr>
            <a:r>
              <a:rPr lang="en-US" sz="942" dirty="0">
                <a:solidFill>
                  <a:srgbClr val="2C1A1D"/>
                </a:solidFill>
                <a:latin typeface="Merriweather" panose="00000500000000000000" pitchFamily="2" charset="0"/>
              </a:rPr>
              <a:t>Cabeça de Ouro (Babilónia)</a:t>
            </a:r>
            <a:endParaRPr lang="en-US" sz="942" dirty="0">
              <a:latin typeface="Merriweather" panose="00000500000000000000" pitchFamily="2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1780145" y="3587361"/>
            <a:ext cx="1325684" cy="18537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just">
              <a:lnSpc>
                <a:spcPts val="1600"/>
              </a:lnSpc>
              <a:buNone/>
            </a:pPr>
            <a:r>
              <a:rPr lang="en-US" sz="942" dirty="0">
                <a:solidFill>
                  <a:srgbClr val="2C1A1D"/>
                </a:solidFill>
                <a:latin typeface="Merriweather" panose="00000500000000000000" pitchFamily="2" charset="0"/>
              </a:rPr>
              <a:t>Peito de Prata (Pérsia)</a:t>
            </a:r>
            <a:endParaRPr lang="en-US" sz="942" dirty="0">
              <a:latin typeface="Merriweather" panose="00000500000000000000" pitchFamily="2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1675149" y="3850229"/>
            <a:ext cx="1535677" cy="18537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just">
              <a:lnSpc>
                <a:spcPts val="1600"/>
              </a:lnSpc>
              <a:buNone/>
            </a:pPr>
            <a:r>
              <a:rPr lang="en-US" sz="942" dirty="0">
                <a:solidFill>
                  <a:srgbClr val="2C1A1D"/>
                </a:solidFill>
                <a:latin typeface="Merriweather" panose="00000500000000000000" pitchFamily="2" charset="0"/>
              </a:rPr>
              <a:t>Ventre de Bronze (Grécia)</a:t>
            </a:r>
            <a:endParaRPr lang="en-US" sz="942" dirty="0">
              <a:latin typeface="Merriweather" panose="00000500000000000000" pitchFamily="2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1736864" y="4113096"/>
            <a:ext cx="1412246" cy="18537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just">
              <a:lnSpc>
                <a:spcPts val="1600"/>
              </a:lnSpc>
              <a:buNone/>
            </a:pPr>
            <a:r>
              <a:rPr lang="en-US" sz="942" dirty="0">
                <a:solidFill>
                  <a:srgbClr val="2C1A1D"/>
                </a:solidFill>
                <a:latin typeface="Merriweather" panose="00000500000000000000" pitchFamily="2" charset="0"/>
              </a:rPr>
              <a:t>Pernas de Ferro (Roma)</a:t>
            </a:r>
            <a:endParaRPr lang="en-US" sz="942" dirty="0">
              <a:latin typeface="Merriweather" panose="00000500000000000000" pitchFamily="2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792956" y="4401903"/>
            <a:ext cx="3378994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ts val="1800"/>
              </a:lnSpc>
              <a:buNone/>
            </a:pP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Uma </a:t>
            </a:r>
            <a:r>
              <a:rPr lang="en-US" sz="987" b="1" dirty="0">
                <a:solidFill>
                  <a:srgbClr val="2C1A1D"/>
                </a:solidFill>
                <a:latin typeface="Merriweather" panose="00000500000000000000" pitchFamily="2" charset="0"/>
              </a:rPr>
              <a:t>pedra</a:t>
            </a: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 destrói a estátua e torna-se uma montanha que enche a Terra: o </a:t>
            </a:r>
            <a:r>
              <a:rPr lang="en-US" sz="987" b="1" dirty="0">
                <a:solidFill>
                  <a:srgbClr val="8B4513"/>
                </a:solidFill>
                <a:latin typeface="Merriweather" panose="00000500000000000000" pitchFamily="2" charset="0"/>
              </a:rPr>
              <a:t>Quinto Império</a:t>
            </a: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, eterno e divino.</a:t>
            </a:r>
            <a:endParaRPr lang="en-US" sz="1050" dirty="0">
              <a:latin typeface="Merriweather" panose="00000500000000000000" pitchFamily="2" charset="0"/>
            </a:endParaRPr>
          </a:p>
        </p:txBody>
      </p:sp>
      <p:sp>
        <p:nvSpPr>
          <p:cNvPr id="18" name="Shape 13"/>
          <p:cNvSpPr/>
          <p:nvPr/>
        </p:nvSpPr>
        <p:spPr>
          <a:xfrm>
            <a:off x="4736306" y="1287661"/>
            <a:ext cx="3836194" cy="4187577"/>
          </a:xfrm>
          <a:prstGeom prst="rect">
            <a:avLst/>
          </a:prstGeom>
          <a:solidFill>
            <a:srgbClr val="FFFFFF">
              <a:alpha val="30000"/>
            </a:srgbClr>
          </a:solidFill>
          <a:ln w="18288">
            <a:solidFill>
              <a:srgbClr val="8B4513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4964906" y="1501973"/>
            <a:ext cx="428625" cy="428625"/>
          </a:xfrm>
          <a:prstGeom prst="ellipse">
            <a:avLst/>
          </a:prstGeom>
          <a:solidFill>
            <a:srgbClr val="2C1A1D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2778" y="1587698"/>
            <a:ext cx="192881" cy="257175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5536406" y="1579662"/>
            <a:ext cx="2101537" cy="23654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97" b="1" dirty="0">
                <a:solidFill>
                  <a:srgbClr val="2C1A1D"/>
                </a:solidFill>
                <a:latin typeface="Cinzel" pitchFamily="2" charset="0"/>
              </a:rPr>
              <a:t>Padre António Vieira</a:t>
            </a:r>
            <a:endParaRPr lang="en-US" sz="1397" dirty="0">
              <a:latin typeface="Cinzel" pitchFamily="2" charset="0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4964906" y="2223492"/>
            <a:ext cx="3393281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ts val="1800"/>
              </a:lnSpc>
              <a:buNone/>
            </a:pP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No século XVII, o Padre António Vieira adaptou esta profecia à realidade portuguesa na sua obra </a:t>
            </a:r>
            <a:r>
              <a:rPr lang="en-US" sz="1050" i="1" dirty="0">
                <a:solidFill>
                  <a:srgbClr val="2C1A1D"/>
                </a:solidFill>
                <a:latin typeface="Merriweather" panose="00000500000000000000" pitchFamily="2" charset="0"/>
              </a:rPr>
              <a:t>História do Futuro</a:t>
            </a: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.</a:t>
            </a:r>
            <a:endParaRPr lang="en-US" sz="1050" dirty="0">
              <a:latin typeface="Merriweather" panose="00000500000000000000" pitchFamily="2" charset="0"/>
            </a:endParaRPr>
          </a:p>
        </p:txBody>
      </p:sp>
      <p:sp>
        <p:nvSpPr>
          <p:cNvPr id="23" name="Text 17"/>
          <p:cNvSpPr/>
          <p:nvPr/>
        </p:nvSpPr>
        <p:spPr>
          <a:xfrm>
            <a:off x="4964906" y="3052167"/>
            <a:ext cx="3393281" cy="4390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ts val="1800"/>
              </a:lnSpc>
              <a:buNone/>
            </a:pP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Vieira acreditava que </a:t>
            </a:r>
            <a:r>
              <a:rPr lang="en-US" sz="987" b="1" dirty="0">
                <a:solidFill>
                  <a:srgbClr val="2C1A1D"/>
                </a:solidFill>
                <a:latin typeface="Merriweather" panose="00000500000000000000" pitchFamily="2" charset="0"/>
              </a:rPr>
              <a:t>Portugal</a:t>
            </a: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 estava destinado a ser esse </a:t>
            </a:r>
            <a:r>
              <a:rPr lang="en-US" sz="987" b="1" dirty="0">
                <a:solidFill>
                  <a:srgbClr val="8B4513"/>
                </a:solidFill>
                <a:latin typeface="Merriweather" panose="00000500000000000000" pitchFamily="2" charset="0"/>
              </a:rPr>
              <a:t>Quinto Império</a:t>
            </a: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.</a:t>
            </a:r>
            <a:endParaRPr lang="en-US" sz="1050" dirty="0">
              <a:latin typeface="Merriweather" panose="00000500000000000000" pitchFamily="2" charset="0"/>
            </a:endParaRPr>
          </a:p>
        </p:txBody>
      </p:sp>
      <p:sp>
        <p:nvSpPr>
          <p:cNvPr id="24" name="Text 18"/>
          <p:cNvSpPr/>
          <p:nvPr/>
        </p:nvSpPr>
        <p:spPr>
          <a:xfrm>
            <a:off x="4964906" y="3652242"/>
            <a:ext cx="3393281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ts val="1800"/>
              </a:lnSpc>
              <a:buNone/>
            </a:pP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Não seria apenas um domínio político, mas um império espiritual que levaria a fé cristã a todo o mundo, inaugurando uma era de paz e união universal sob a liderança portuguesa.</a:t>
            </a:r>
            <a:endParaRPr lang="en-US" sz="1050" dirty="0">
              <a:latin typeface="Merriweather" panose="00000500000000000000" pitchFamily="2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434"/>
            <a:ext cx="9144000" cy="5239941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00063" y="357188"/>
            <a:ext cx="8143875" cy="494705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hape 1"/>
          <p:cNvSpPr/>
          <p:nvPr/>
        </p:nvSpPr>
        <p:spPr>
          <a:xfrm>
            <a:off x="500063" y="837605"/>
            <a:ext cx="8143875" cy="14288"/>
          </a:xfrm>
          <a:prstGeom prst="rect">
            <a:avLst/>
          </a:prstGeom>
          <a:solidFill>
            <a:srgbClr val="D4AF37"/>
          </a:solidFill>
          <a:ln/>
        </p:spPr>
      </p:sp>
      <p:sp>
        <p:nvSpPr>
          <p:cNvPr id="5" name="Text 2"/>
          <p:cNvSpPr/>
          <p:nvPr/>
        </p:nvSpPr>
        <p:spPr>
          <a:xfrm>
            <a:off x="1244166" y="357188"/>
            <a:ext cx="6655668" cy="444994"/>
          </a:xfrm>
          <a:prstGeom prst="rect">
            <a:avLst/>
          </a:prstGeom>
          <a:noFill/>
          <a:ln/>
        </p:spPr>
        <p:txBody>
          <a:bodyPr wrap="none" lIns="0" tIns="0" rIns="0" bIns="85090" rtlCol="0" anchor="t">
            <a:spAutoFit/>
          </a:bodyPr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121" b="1" dirty="0">
                <a:solidFill>
                  <a:srgbClr val="2C1A1D"/>
                </a:solidFill>
                <a:latin typeface="Cinzel" pitchFamily="2" charset="0"/>
              </a:rPr>
              <a:t>O Quinto Império Segundo Fernando Pessoa</a:t>
            </a:r>
            <a:endParaRPr lang="en-US" sz="2121" dirty="0">
              <a:latin typeface="Cinzel" pitchFamily="2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28663" y="1123355"/>
            <a:ext cx="3664744" cy="528638"/>
          </a:xfrm>
          <a:prstGeom prst="rect">
            <a:avLst/>
          </a:prstGeom>
          <a:solidFill>
            <a:srgbClr val="FFFFFF">
              <a:alpha val="40000"/>
            </a:srgbClr>
          </a:solidFill>
          <a:ln w="9144">
            <a:solidFill>
              <a:srgbClr val="8B4513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3879056" y="1166217"/>
            <a:ext cx="428625" cy="428625"/>
          </a:xfrm>
          <a:prstGeom prst="ellipse">
            <a:avLst/>
          </a:prstGeom>
          <a:solidFill>
            <a:srgbClr val="2C1A1D"/>
          </a:solidFill>
          <a:ln w="18288">
            <a:solidFill>
              <a:srgbClr val="D4AF37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644" y="1294805"/>
            <a:ext cx="171450" cy="17145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179103" y="1168003"/>
            <a:ext cx="642804" cy="18620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r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8B4513"/>
                </a:solidFill>
                <a:latin typeface="Cinzel" pitchFamily="2" charset="0"/>
              </a:rPr>
              <a:t>1. Grécia</a:t>
            </a:r>
            <a:endParaRPr lang="en-US" sz="1090" dirty="0">
              <a:latin typeface="Cinzel" pitchFamily="2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2212492" y="1418034"/>
            <a:ext cx="1609415" cy="1469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r">
              <a:lnSpc>
                <a:spcPts val="1200"/>
              </a:lnSpc>
              <a:buNone/>
            </a:pPr>
            <a:r>
              <a:rPr lang="en-US" sz="942" dirty="0">
                <a:solidFill>
                  <a:srgbClr val="2C1A1D"/>
                </a:solidFill>
                <a:latin typeface="Merriweather" panose="00000500000000000000" pitchFamily="2" charset="0"/>
              </a:rPr>
              <a:t>Império da Cultura e Razão</a:t>
            </a:r>
            <a:endParaRPr lang="en-US" sz="942" dirty="0">
              <a:latin typeface="Merriweather" panose="00000500000000000000" pitchFamily="2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4750594" y="1723430"/>
            <a:ext cx="3664744" cy="528638"/>
          </a:xfrm>
          <a:prstGeom prst="rect">
            <a:avLst/>
          </a:prstGeom>
          <a:solidFill>
            <a:srgbClr val="FFFFFF">
              <a:alpha val="40000"/>
            </a:srgbClr>
          </a:solidFill>
          <a:ln w="9144">
            <a:solidFill>
              <a:srgbClr val="8B4513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4836319" y="1766292"/>
            <a:ext cx="428625" cy="428625"/>
          </a:xfrm>
          <a:prstGeom prst="ellipse">
            <a:avLst/>
          </a:prstGeom>
          <a:solidFill>
            <a:srgbClr val="2C1A1D"/>
          </a:solidFill>
          <a:ln w="18288">
            <a:solidFill>
              <a:srgbClr val="D4AF37"/>
            </a:solidFill>
            <a:prstDash val="solid"/>
          </a:ln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475" y="1894880"/>
            <a:ext cx="214313" cy="17145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5322094" y="1768078"/>
            <a:ext cx="575479" cy="18620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8B4513"/>
                </a:solidFill>
                <a:latin typeface="Cinzel" pitchFamily="2" charset="0"/>
              </a:rPr>
              <a:t>2. Roma</a:t>
            </a:r>
            <a:endParaRPr lang="en-US" sz="1090" dirty="0">
              <a:latin typeface="Cinzel" pitchFamily="2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5322094" y="2018109"/>
            <a:ext cx="1728037" cy="1469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42" dirty="0">
                <a:solidFill>
                  <a:srgbClr val="2C1A1D"/>
                </a:solidFill>
                <a:latin typeface="Merriweather" panose="00000500000000000000" pitchFamily="2" charset="0"/>
              </a:rPr>
              <a:t>Império da Lei e Organização</a:t>
            </a:r>
            <a:endParaRPr lang="en-US" sz="942" dirty="0">
              <a:latin typeface="Merriweather" panose="00000500000000000000" pitchFamily="2" charset="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728663" y="2323505"/>
            <a:ext cx="3664744" cy="528638"/>
          </a:xfrm>
          <a:prstGeom prst="rect">
            <a:avLst/>
          </a:prstGeom>
          <a:solidFill>
            <a:srgbClr val="FFFFFF">
              <a:alpha val="40000"/>
            </a:srgbClr>
          </a:solidFill>
          <a:ln w="9144">
            <a:solidFill>
              <a:srgbClr val="8B4513"/>
            </a:solidFill>
            <a:prstDash val="solid"/>
          </a:ln>
        </p:spPr>
      </p:sp>
      <p:sp>
        <p:nvSpPr>
          <p:cNvPr id="17" name="Shape 12"/>
          <p:cNvSpPr/>
          <p:nvPr/>
        </p:nvSpPr>
        <p:spPr>
          <a:xfrm>
            <a:off x="3879056" y="2366367"/>
            <a:ext cx="428625" cy="428625"/>
          </a:xfrm>
          <a:prstGeom prst="ellipse">
            <a:avLst/>
          </a:prstGeom>
          <a:solidFill>
            <a:srgbClr val="2C1A1D"/>
          </a:solidFill>
          <a:ln w="18288">
            <a:solidFill>
              <a:srgbClr val="D4AF37"/>
            </a:solidFill>
            <a:prstDash val="solid"/>
          </a:ln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075" y="2494955"/>
            <a:ext cx="128588" cy="171450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2696599" y="2368153"/>
            <a:ext cx="1125308" cy="18620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r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8B4513"/>
                </a:solidFill>
                <a:latin typeface="Cinzel" pitchFamily="2" charset="0"/>
              </a:rPr>
              <a:t>3. Cristandade</a:t>
            </a:r>
            <a:endParaRPr lang="en-US" sz="1090" dirty="0">
              <a:latin typeface="Cinzel" pitchFamily="2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2425692" y="2618184"/>
            <a:ext cx="1396215" cy="1469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r">
              <a:lnSpc>
                <a:spcPts val="1200"/>
              </a:lnSpc>
              <a:buNone/>
            </a:pPr>
            <a:r>
              <a:rPr lang="en-US" sz="942" dirty="0">
                <a:solidFill>
                  <a:srgbClr val="2C1A1D"/>
                </a:solidFill>
                <a:latin typeface="Merriweather" panose="00000500000000000000" pitchFamily="2" charset="0"/>
              </a:rPr>
              <a:t>Império da Fé Religiosa</a:t>
            </a:r>
            <a:endParaRPr lang="en-US" sz="942" dirty="0">
              <a:latin typeface="Merriweather" panose="00000500000000000000" pitchFamily="2" charset="0"/>
            </a:endParaRPr>
          </a:p>
        </p:txBody>
      </p:sp>
      <p:sp>
        <p:nvSpPr>
          <p:cNvPr id="21" name="Shape 15"/>
          <p:cNvSpPr/>
          <p:nvPr/>
        </p:nvSpPr>
        <p:spPr>
          <a:xfrm>
            <a:off x="4750594" y="2923580"/>
            <a:ext cx="3664744" cy="528638"/>
          </a:xfrm>
          <a:prstGeom prst="rect">
            <a:avLst/>
          </a:prstGeom>
          <a:solidFill>
            <a:srgbClr val="FFFFFF">
              <a:alpha val="40000"/>
            </a:srgbClr>
          </a:solidFill>
          <a:ln w="9144">
            <a:solidFill>
              <a:srgbClr val="8B4513"/>
            </a:solidFill>
            <a:prstDash val="solid"/>
          </a:ln>
        </p:spPr>
      </p:sp>
      <p:sp>
        <p:nvSpPr>
          <p:cNvPr id="22" name="Shape 16"/>
          <p:cNvSpPr/>
          <p:nvPr/>
        </p:nvSpPr>
        <p:spPr>
          <a:xfrm>
            <a:off x="4836319" y="2966442"/>
            <a:ext cx="428625" cy="428625"/>
          </a:xfrm>
          <a:prstGeom prst="ellipse">
            <a:avLst/>
          </a:prstGeom>
          <a:solidFill>
            <a:srgbClr val="2C1A1D"/>
          </a:solidFill>
          <a:ln w="18288">
            <a:solidFill>
              <a:srgbClr val="D4AF37"/>
            </a:solidFill>
            <a:prstDash val="solid"/>
          </a:ln>
        </p:spPr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4906" y="3095030"/>
            <a:ext cx="171450" cy="171450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5322094" y="2968228"/>
            <a:ext cx="710131" cy="18620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8B4513"/>
                </a:solidFill>
                <a:latin typeface="Cinzel" pitchFamily="2" charset="0"/>
              </a:rPr>
              <a:t>4. Europa</a:t>
            </a:r>
            <a:endParaRPr lang="en-US" sz="1090" dirty="0">
              <a:latin typeface="Cinzel" pitchFamily="2" charset="0"/>
            </a:endParaRPr>
          </a:p>
        </p:txBody>
      </p:sp>
      <p:sp>
        <p:nvSpPr>
          <p:cNvPr id="25" name="Text 18"/>
          <p:cNvSpPr/>
          <p:nvPr/>
        </p:nvSpPr>
        <p:spPr>
          <a:xfrm>
            <a:off x="5322094" y="3218259"/>
            <a:ext cx="2026196" cy="1469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42" dirty="0">
                <a:solidFill>
                  <a:srgbClr val="2C1A1D"/>
                </a:solidFill>
                <a:latin typeface="Merriweather" panose="00000500000000000000" pitchFamily="2" charset="0"/>
              </a:rPr>
              <a:t>Império da Ciência e Cultura Laica</a:t>
            </a:r>
            <a:endParaRPr lang="en-US" sz="942" dirty="0">
              <a:latin typeface="Merriweather" panose="00000500000000000000" pitchFamily="2" charset="0"/>
            </a:endParaRPr>
          </a:p>
        </p:txBody>
      </p:sp>
      <p:sp>
        <p:nvSpPr>
          <p:cNvPr id="26" name="Shape 19"/>
          <p:cNvSpPr/>
          <p:nvPr/>
        </p:nvSpPr>
        <p:spPr>
          <a:xfrm>
            <a:off x="1314450" y="3566517"/>
            <a:ext cx="6515100" cy="1244798"/>
          </a:xfrm>
          <a:prstGeom prst="rect">
            <a:avLst/>
          </a:prstGeom>
          <a:solidFill>
            <a:srgbClr val="2C1A1D"/>
          </a:solidFill>
          <a:ln w="18288">
            <a:solidFill>
              <a:srgbClr val="D4AF37"/>
            </a:solidFill>
            <a:prstDash val="solid"/>
          </a:ln>
        </p:spPr>
      </p:sp>
      <p:pic>
        <p:nvPicPr>
          <p:cNvPr id="2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9125" y="3707606"/>
            <a:ext cx="285750" cy="285750"/>
          </a:xfrm>
          <a:prstGeom prst="rect">
            <a:avLst/>
          </a:prstGeom>
        </p:spPr>
      </p:pic>
      <p:sp>
        <p:nvSpPr>
          <p:cNvPr id="28" name="Text 20"/>
          <p:cNvSpPr/>
          <p:nvPr/>
        </p:nvSpPr>
        <p:spPr>
          <a:xfrm>
            <a:off x="2820706" y="4098727"/>
            <a:ext cx="3502562" cy="27328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D4AF37"/>
                </a:solidFill>
                <a:latin typeface="Cinzel" pitchFamily="2" charset="0"/>
              </a:rPr>
              <a:t>5. O Quinto Império (Portugal)</a:t>
            </a:r>
            <a:endParaRPr lang="en-US" sz="1602" dirty="0">
              <a:latin typeface="Cinzel" pitchFamily="2" charset="0"/>
            </a:endParaRPr>
          </a:p>
        </p:txBody>
      </p:sp>
      <p:sp>
        <p:nvSpPr>
          <p:cNvPr id="29" name="Text 21"/>
          <p:cNvSpPr/>
          <p:nvPr/>
        </p:nvSpPr>
        <p:spPr>
          <a:xfrm>
            <a:off x="3134106" y="4468416"/>
            <a:ext cx="2875788" cy="18299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159" dirty="0">
                <a:solidFill>
                  <a:srgbClr val="F5E6D3"/>
                </a:solidFill>
                <a:latin typeface="Merriweather" panose="00000500000000000000" pitchFamily="2" charset="0"/>
              </a:rPr>
              <a:t>Império Espiritual, Cultural e Universal</a:t>
            </a:r>
            <a:endParaRPr lang="en-US" sz="1159" dirty="0">
              <a:latin typeface="Merriweather" panose="00000500000000000000" pitchFamily="2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42938" y="428625"/>
            <a:ext cx="7858125" cy="587573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642938" y="1001911"/>
            <a:ext cx="7858125" cy="14288"/>
          </a:xfrm>
          <a:prstGeom prst="rect">
            <a:avLst/>
          </a:prstGeom>
          <a:solidFill>
            <a:srgbClr val="D4AF37"/>
          </a:solidFill>
          <a:ln/>
        </p:spPr>
      </p:sp>
      <p:sp>
        <p:nvSpPr>
          <p:cNvPr id="5" name="Text 2"/>
          <p:cNvSpPr/>
          <p:nvPr/>
        </p:nvSpPr>
        <p:spPr>
          <a:xfrm>
            <a:off x="1320309" y="428625"/>
            <a:ext cx="6503383" cy="539122"/>
          </a:xfrm>
          <a:prstGeom prst="rect">
            <a:avLst/>
          </a:prstGeom>
          <a:noFill/>
          <a:ln/>
        </p:spPr>
        <p:txBody>
          <a:bodyPr wrap="none" lIns="0" tIns="0" rIns="0" bIns="127508" rtlCol="0" anchor="t">
            <a:spAutoFit/>
          </a:bodyPr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2436" b="1" dirty="0">
                <a:solidFill>
                  <a:srgbClr val="2C1A1D"/>
                </a:solidFill>
                <a:latin typeface="Cinzel" pitchFamily="2" charset="0"/>
              </a:rPr>
              <a:t>Um Império do Espírito, Não da Espada</a:t>
            </a:r>
            <a:endParaRPr lang="en-US" sz="2436" dirty="0">
              <a:latin typeface="Cinzel" pitchFamily="2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1035844" y="1287661"/>
            <a:ext cx="7072313" cy="968648"/>
          </a:xfrm>
          <a:prstGeom prst="rect">
            <a:avLst/>
          </a:prstGeom>
          <a:solidFill>
            <a:srgbClr val="2C1A1D"/>
          </a:solidFill>
          <a:ln w="18288">
            <a:solidFill>
              <a:srgbClr val="D4AF37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4407694" y="1144786"/>
            <a:ext cx="328613" cy="328613"/>
          </a:xfrm>
          <a:prstGeom prst="ellipse">
            <a:avLst/>
          </a:prstGeom>
          <a:solidFill>
            <a:srgbClr val="F5E6D3"/>
          </a:solidFill>
          <a:ln w="18288">
            <a:solidFill>
              <a:srgbClr val="D4AF37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348" y="1230511"/>
            <a:ext cx="139303" cy="15716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321594" y="1430536"/>
            <a:ext cx="6500813" cy="64003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704" i="1" dirty="0">
                <a:solidFill>
                  <a:srgbClr val="D4AF37"/>
                </a:solidFill>
                <a:latin typeface="Merriweather" panose="00000500000000000000" pitchFamily="2" charset="0"/>
              </a:rPr>
              <a:t>"O Quinto Império não é de ouro nem de pedra, mas de luz e entendimento"</a:t>
            </a:r>
            <a:endParaRPr lang="en-US" sz="1704" dirty="0">
              <a:latin typeface="Merriweather" panose="00000500000000000000" pitchFamily="2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642938" y="2427759"/>
            <a:ext cx="3857625" cy="625078"/>
          </a:xfrm>
          <a:prstGeom prst="rect">
            <a:avLst/>
          </a:prstGeom>
          <a:solidFill>
            <a:srgbClr val="FFFFFF">
              <a:alpha val="40000"/>
            </a:srgbClr>
          </a:solidFill>
          <a:ln/>
        </p:spPr>
      </p:sp>
      <p:sp>
        <p:nvSpPr>
          <p:cNvPr id="11" name="Shape 7"/>
          <p:cNvSpPr/>
          <p:nvPr/>
        </p:nvSpPr>
        <p:spPr>
          <a:xfrm>
            <a:off x="642938" y="2427759"/>
            <a:ext cx="35719" cy="625078"/>
          </a:xfrm>
          <a:prstGeom prst="rect">
            <a:avLst/>
          </a:prstGeom>
          <a:solidFill>
            <a:srgbClr val="8B4513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883" y="2613496"/>
            <a:ext cx="289322" cy="25717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243013" y="2527771"/>
            <a:ext cx="1553310" cy="18620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2C1A1D"/>
                </a:solidFill>
                <a:latin typeface="Cinzel" pitchFamily="2" charset="0"/>
              </a:rPr>
              <a:t>Liderança Cultural</a:t>
            </a:r>
            <a:endParaRPr lang="en-US" sz="1090" dirty="0">
              <a:latin typeface="Cinzel" pitchFamily="2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1243013" y="2777803"/>
            <a:ext cx="2971967" cy="15549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200" dirty="0">
                <a:solidFill>
                  <a:srgbClr val="555555"/>
                </a:solidFill>
                <a:latin typeface="Merriweather" panose="00000500000000000000" pitchFamily="2" charset="0"/>
              </a:rPr>
              <a:t>Não é um domínio territorial ou militar</a:t>
            </a:r>
            <a:endParaRPr lang="en-US" sz="1200" dirty="0">
              <a:latin typeface="Merriweather" panose="00000500000000000000" pitchFamily="2" charset="0"/>
            </a:endParaRPr>
          </a:p>
        </p:txBody>
      </p:sp>
      <p:sp>
        <p:nvSpPr>
          <p:cNvPr id="15" name="Shape 10"/>
          <p:cNvSpPr/>
          <p:nvPr/>
        </p:nvSpPr>
        <p:spPr>
          <a:xfrm>
            <a:off x="4643438" y="2427759"/>
            <a:ext cx="3857625" cy="625078"/>
          </a:xfrm>
          <a:prstGeom prst="rect">
            <a:avLst/>
          </a:prstGeom>
          <a:solidFill>
            <a:srgbClr val="FFFFFF">
              <a:alpha val="40000"/>
            </a:srgbClr>
          </a:solidFill>
          <a:ln/>
        </p:spPr>
      </p:sp>
      <p:sp>
        <p:nvSpPr>
          <p:cNvPr id="16" name="Shape 11"/>
          <p:cNvSpPr/>
          <p:nvPr/>
        </p:nvSpPr>
        <p:spPr>
          <a:xfrm>
            <a:off x="4643438" y="2427759"/>
            <a:ext cx="35719" cy="625078"/>
          </a:xfrm>
          <a:prstGeom prst="rect">
            <a:avLst/>
          </a:prstGeom>
          <a:solidFill>
            <a:srgbClr val="8B4513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1309" y="2613496"/>
            <a:ext cx="321469" cy="25717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5243513" y="2527771"/>
            <a:ext cx="1280800" cy="18620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2C1A1D"/>
                </a:solidFill>
                <a:latin typeface="Cinzel" pitchFamily="2" charset="0"/>
              </a:rPr>
              <a:t>União Universal</a:t>
            </a:r>
            <a:endParaRPr lang="en-US" sz="1090" dirty="0">
              <a:latin typeface="Cinzel" pitchFamily="2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5243513" y="2777803"/>
            <a:ext cx="3151504" cy="15549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200" dirty="0">
                <a:solidFill>
                  <a:srgbClr val="555555"/>
                </a:solidFill>
                <a:latin typeface="Merriweather" panose="00000500000000000000" pitchFamily="2" charset="0"/>
              </a:rPr>
              <a:t>Missão de unir todas as culturas e saberes</a:t>
            </a:r>
            <a:endParaRPr lang="en-US" sz="1200" dirty="0">
              <a:latin typeface="Merriweather" panose="00000500000000000000" pitchFamily="2" charset="0"/>
            </a:endParaRPr>
          </a:p>
        </p:txBody>
      </p:sp>
      <p:sp>
        <p:nvSpPr>
          <p:cNvPr id="20" name="Shape 14"/>
          <p:cNvSpPr/>
          <p:nvPr/>
        </p:nvSpPr>
        <p:spPr>
          <a:xfrm>
            <a:off x="642938" y="3195712"/>
            <a:ext cx="3857625" cy="625078"/>
          </a:xfrm>
          <a:prstGeom prst="rect">
            <a:avLst/>
          </a:prstGeom>
          <a:solidFill>
            <a:srgbClr val="FFFFFF">
              <a:alpha val="40000"/>
            </a:srgbClr>
          </a:solidFill>
          <a:ln/>
        </p:spPr>
      </p:sp>
      <p:sp>
        <p:nvSpPr>
          <p:cNvPr id="21" name="Shape 15"/>
          <p:cNvSpPr/>
          <p:nvPr/>
        </p:nvSpPr>
        <p:spPr>
          <a:xfrm>
            <a:off x="642938" y="3195712"/>
            <a:ext cx="35719" cy="625078"/>
          </a:xfrm>
          <a:prstGeom prst="rect">
            <a:avLst/>
          </a:prstGeom>
          <a:solidFill>
            <a:srgbClr val="8B4513"/>
          </a:solidFill>
          <a:ln/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883" y="3381449"/>
            <a:ext cx="289322" cy="257175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1243013" y="3295724"/>
            <a:ext cx="886461" cy="18620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2C1A1D"/>
                </a:solidFill>
                <a:latin typeface="Cinzel" pitchFamily="2" charset="0"/>
              </a:rPr>
              <a:t>A "Verdade"</a:t>
            </a:r>
            <a:endParaRPr lang="en-US" sz="1090" dirty="0">
              <a:latin typeface="Cinzel" pitchFamily="2" charset="0"/>
            </a:endParaRPr>
          </a:p>
        </p:txBody>
      </p:sp>
      <p:sp>
        <p:nvSpPr>
          <p:cNvPr id="24" name="Text 17"/>
          <p:cNvSpPr/>
          <p:nvPr/>
        </p:nvSpPr>
        <p:spPr>
          <a:xfrm>
            <a:off x="1243013" y="3545756"/>
            <a:ext cx="2803653" cy="15549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200" dirty="0">
                <a:solidFill>
                  <a:srgbClr val="555555"/>
                </a:solidFill>
                <a:latin typeface="Merriweather" panose="00000500000000000000" pitchFamily="2" charset="0"/>
              </a:rPr>
              <a:t>O ideal pelo qual D. Sebastião morreu</a:t>
            </a:r>
            <a:endParaRPr lang="en-US" sz="1200" dirty="0">
              <a:latin typeface="Merriweather" panose="00000500000000000000" pitchFamily="2" charset="0"/>
            </a:endParaRPr>
          </a:p>
        </p:txBody>
      </p:sp>
      <p:sp>
        <p:nvSpPr>
          <p:cNvPr id="25" name="Shape 18"/>
          <p:cNvSpPr/>
          <p:nvPr/>
        </p:nvSpPr>
        <p:spPr>
          <a:xfrm>
            <a:off x="4643438" y="3195712"/>
            <a:ext cx="3857625" cy="625078"/>
          </a:xfrm>
          <a:prstGeom prst="rect">
            <a:avLst/>
          </a:prstGeom>
          <a:solidFill>
            <a:srgbClr val="FFFFFF">
              <a:alpha val="40000"/>
            </a:srgbClr>
          </a:solidFill>
          <a:ln/>
        </p:spPr>
      </p:sp>
      <p:sp>
        <p:nvSpPr>
          <p:cNvPr id="26" name="Shape 19"/>
          <p:cNvSpPr/>
          <p:nvPr/>
        </p:nvSpPr>
        <p:spPr>
          <a:xfrm>
            <a:off x="4643438" y="3195712"/>
            <a:ext cx="35719" cy="625078"/>
          </a:xfrm>
          <a:prstGeom prst="rect">
            <a:avLst/>
          </a:prstGeom>
          <a:solidFill>
            <a:srgbClr val="8B4513"/>
          </a:solidFill>
          <a:ln/>
        </p:spPr>
      </p:sp>
      <p:pic>
        <p:nvPicPr>
          <p:cNvPr id="2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7383" y="3381449"/>
            <a:ext cx="289322" cy="257175"/>
          </a:xfrm>
          <a:prstGeom prst="rect">
            <a:avLst/>
          </a:prstGeom>
        </p:spPr>
      </p:pic>
      <p:sp>
        <p:nvSpPr>
          <p:cNvPr id="28" name="Text 20"/>
          <p:cNvSpPr/>
          <p:nvPr/>
        </p:nvSpPr>
        <p:spPr>
          <a:xfrm>
            <a:off x="5243513" y="3295724"/>
            <a:ext cx="1418658" cy="18620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2C1A1D"/>
                </a:solidFill>
                <a:latin typeface="Cinzel" pitchFamily="2" charset="0"/>
              </a:rPr>
              <a:t>Destino a Cumprir</a:t>
            </a:r>
            <a:endParaRPr lang="en-US" sz="1090" dirty="0">
              <a:latin typeface="Cinzel" pitchFamily="2" charset="0"/>
            </a:endParaRPr>
          </a:p>
        </p:txBody>
      </p:sp>
      <p:sp>
        <p:nvSpPr>
          <p:cNvPr id="29" name="Text 21"/>
          <p:cNvSpPr/>
          <p:nvPr/>
        </p:nvSpPr>
        <p:spPr>
          <a:xfrm>
            <a:off x="5243513" y="3545756"/>
            <a:ext cx="3223639" cy="15549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200" dirty="0">
                <a:solidFill>
                  <a:srgbClr val="555555"/>
                </a:solidFill>
                <a:latin typeface="Merriweather" panose="00000500000000000000" pitchFamily="2" charset="0"/>
              </a:rPr>
              <a:t>Portugal na vanguarda de um novo mundo</a:t>
            </a:r>
            <a:endParaRPr lang="en-US" sz="1200" dirty="0">
              <a:latin typeface="Merriweather" panose="00000500000000000000" pitchFamily="2" charset="0"/>
            </a:endParaRPr>
          </a:p>
        </p:txBody>
      </p:sp>
      <p:pic>
        <p:nvPicPr>
          <p:cNvPr id="30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6750" y="4164806"/>
            <a:ext cx="714375" cy="7143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341114"/>
            <a:ext cx="214313" cy="28575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938" y="341114"/>
            <a:ext cx="214313" cy="28575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" y="4523780"/>
            <a:ext cx="214313" cy="2857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3938" y="4523780"/>
            <a:ext cx="214313" cy="2857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0531" y="1418034"/>
            <a:ext cx="642938" cy="571500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2479811" y="2300288"/>
            <a:ext cx="4184351" cy="52367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4300"/>
              </a:lnSpc>
              <a:buNone/>
            </a:pPr>
            <a:r>
              <a:rPr lang="en-US" sz="3294" b="1" kern="0" spc="3" dirty="0">
                <a:solidFill>
                  <a:srgbClr val="D4AF37"/>
                </a:solidFill>
                <a:latin typeface="Merriweather" panose="00000500000000000000" pitchFamily="2" charset="0"/>
              </a:rPr>
              <a:t>Análise dos Poemas</a:t>
            </a:r>
            <a:endParaRPr lang="en-US" sz="3294" dirty="0">
              <a:latin typeface="Merriweather" panose="00000500000000000000" pitchFamily="2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845"/>
            <a:ext cx="9144000" cy="5164346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00063" y="357188"/>
            <a:ext cx="8143875" cy="558998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500063" y="894755"/>
            <a:ext cx="8143875" cy="21431"/>
          </a:xfrm>
          <a:prstGeom prst="rect">
            <a:avLst/>
          </a:prstGeom>
          <a:solidFill>
            <a:srgbClr val="D4AF37"/>
          </a:solidFill>
          <a:ln/>
        </p:spPr>
      </p:sp>
      <p:sp>
        <p:nvSpPr>
          <p:cNvPr id="5" name="Text 2"/>
          <p:cNvSpPr/>
          <p:nvPr/>
        </p:nvSpPr>
        <p:spPr>
          <a:xfrm>
            <a:off x="500063" y="357188"/>
            <a:ext cx="4310475" cy="496290"/>
          </a:xfrm>
          <a:prstGeom prst="rect">
            <a:avLst/>
          </a:prstGeom>
          <a:noFill/>
          <a:ln/>
        </p:spPr>
        <p:txBody>
          <a:bodyPr wrap="none" lIns="0" tIns="0" rIns="0" bIns="85090" rtlCol="0" anchor="t">
            <a:spAutoFit/>
          </a:bodyPr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436" b="1" dirty="0">
                <a:solidFill>
                  <a:srgbClr val="2C1A1D"/>
                </a:solidFill>
                <a:latin typeface="Cinzel" pitchFamily="2" charset="0"/>
              </a:rPr>
              <a:t>D. João I: O Mestre de Avis</a:t>
            </a:r>
            <a:endParaRPr lang="en-US" sz="2436" dirty="0">
              <a:latin typeface="Cinzel" pitchFamily="2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78656" y="1073348"/>
            <a:ext cx="1437894" cy="18992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36" b="1" dirty="0">
                <a:solidFill>
                  <a:srgbClr val="8B4513"/>
                </a:solidFill>
                <a:latin typeface="Cinzel" pitchFamily="2" charset="0"/>
              </a:rPr>
              <a:t>Nascimento e Origem:</a:t>
            </a:r>
            <a:endParaRPr lang="en-US" sz="936" dirty="0">
              <a:latin typeface="Cinzel" pitchFamily="2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78656" y="1307306"/>
            <a:ext cx="5162950" cy="5975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96" dirty="0">
                <a:solidFill>
                  <a:srgbClr val="2C1A1D"/>
                </a:solidFill>
                <a:latin typeface="Merriweather" panose="00000500000000000000" pitchFamily="2" charset="0"/>
              </a:rPr>
              <a:t>Nasceu em 1357, filho ilegítimo do rei D. Pedro I e de Teresa Lourenço. Apesar da sua ilegitimidade, recebeu uma educação régia e foi nomeado Mestre da Ordem de Avis em 1364.</a:t>
            </a:r>
            <a:endParaRPr lang="en-US" sz="996" dirty="0">
              <a:latin typeface="Merriweather" panose="00000500000000000000" pitchFamily="2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78656" y="1994892"/>
            <a:ext cx="1256754" cy="18992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36" b="1" dirty="0">
                <a:solidFill>
                  <a:srgbClr val="8B4513"/>
                </a:solidFill>
                <a:latin typeface="Cinzel" pitchFamily="2" charset="0"/>
              </a:rPr>
              <a:t>A Crise de 1383-1385:</a:t>
            </a:r>
            <a:endParaRPr lang="en-US" sz="936" dirty="0">
              <a:latin typeface="Cinzel" pitchFamily="2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78656" y="2228850"/>
            <a:ext cx="5205840" cy="5975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96" dirty="0">
                <a:solidFill>
                  <a:srgbClr val="2C1A1D"/>
                </a:solidFill>
                <a:latin typeface="Merriweather" panose="00000500000000000000" pitchFamily="2" charset="0"/>
              </a:rPr>
              <a:t>Quando o rei D. Fernando morreu sem herdeiros diretos, o trono foi disputado. D. João liderou a resistência contra as pretensões de Castela, que visava anexar Portugal. A vitória na Batalha de Aljubarrota (1385).</a:t>
            </a:r>
            <a:endParaRPr lang="en-US" sz="996" dirty="0">
              <a:latin typeface="Merriweather" panose="00000500000000000000" pitchFamily="2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78656" y="2886571"/>
            <a:ext cx="1982915" cy="18992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36" b="1" dirty="0">
                <a:solidFill>
                  <a:srgbClr val="8B4513"/>
                </a:solidFill>
                <a:latin typeface="Cinzel" pitchFamily="2" charset="0"/>
              </a:rPr>
              <a:t>Fundador da Dinastia de Avis:</a:t>
            </a:r>
            <a:endParaRPr lang="en-US" sz="936" dirty="0">
              <a:latin typeface="Cinzel" pitchFamily="2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78656" y="3120529"/>
            <a:ext cx="5147211" cy="39235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96" dirty="0">
                <a:solidFill>
                  <a:srgbClr val="2C1A1D"/>
                </a:solidFill>
                <a:latin typeface="Merriweather" panose="00000500000000000000" pitchFamily="2" charset="0"/>
              </a:rPr>
              <a:t>Coroado rei em 1385, iniciou a segunda dinastia de Portugal, que duraria até 1580. Esta dinastia foi responsável pela Era dos </a:t>
            </a:r>
            <a:r>
              <a:rPr lang="en-US" sz="996" dirty="0" err="1">
                <a:solidFill>
                  <a:srgbClr val="2C1A1D"/>
                </a:solidFill>
                <a:latin typeface="Merriweather" panose="00000500000000000000" pitchFamily="2" charset="0"/>
              </a:rPr>
              <a:t>Descobrimentos</a:t>
            </a:r>
            <a:r>
              <a:rPr lang="en-US" sz="996" dirty="0">
                <a:solidFill>
                  <a:srgbClr val="2C1A1D"/>
                </a:solidFill>
                <a:latin typeface="Merriweather" panose="00000500000000000000" pitchFamily="2" charset="0"/>
              </a:rPr>
              <a:t>.</a:t>
            </a:r>
            <a:endParaRPr lang="en-US" sz="996" dirty="0">
              <a:latin typeface="Merriweather" panose="00000500000000000000" pitchFamily="2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78656" y="3631139"/>
            <a:ext cx="1263166" cy="18992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36" b="1" dirty="0">
                <a:solidFill>
                  <a:srgbClr val="8B4513"/>
                </a:solidFill>
                <a:latin typeface="Cinzel" pitchFamily="2" charset="0"/>
              </a:rPr>
              <a:t>Reinado (1385-1433):</a:t>
            </a:r>
            <a:endParaRPr lang="en-US" sz="936" dirty="0">
              <a:latin typeface="Cinzel" pitchFamily="2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678656" y="3865096"/>
            <a:ext cx="5246554" cy="39235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96" dirty="0">
                <a:solidFill>
                  <a:srgbClr val="2C1A1D"/>
                </a:solidFill>
                <a:latin typeface="Merriweather" panose="00000500000000000000" pitchFamily="2" charset="0"/>
              </a:rPr>
              <a:t>Consolidou a independência, reformou a administração, promoveu a educação e a cultura. Casou com D. Filipa de Lencastre, unindo Portugal com a Inglaterra.</a:t>
            </a:r>
            <a:endParaRPr lang="en-US" sz="996" dirty="0">
              <a:latin typeface="Merriweather" panose="00000500000000000000" pitchFamily="2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78656" y="4349085"/>
            <a:ext cx="516167" cy="18992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36" b="1" dirty="0">
                <a:solidFill>
                  <a:srgbClr val="8B4513"/>
                </a:solidFill>
                <a:latin typeface="Cinzel" pitchFamily="2" charset="0"/>
              </a:rPr>
              <a:t>Legado:</a:t>
            </a:r>
            <a:endParaRPr lang="en-US" sz="936" dirty="0">
              <a:latin typeface="Cinzel" pitchFamily="2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678656" y="4583043"/>
            <a:ext cx="5125892" cy="18716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96" dirty="0">
                <a:solidFill>
                  <a:srgbClr val="2C1A1D"/>
                </a:solidFill>
                <a:latin typeface="Merriweather" panose="00000500000000000000" pitchFamily="2" charset="0"/>
              </a:rPr>
              <a:t>Conhecido como "O de Boa Memória", é celebrado como o salvador de Portugal. </a:t>
            </a:r>
            <a:endParaRPr lang="en-US" sz="996" dirty="0">
              <a:latin typeface="Merriweather" panose="00000500000000000000" pitchFamily="2" charset="0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6143625" y="1073348"/>
            <a:ext cx="2500313" cy="3143250"/>
          </a:xfrm>
          <a:prstGeom prst="rect">
            <a:avLst/>
          </a:prstGeom>
          <a:solidFill>
            <a:srgbClr val="FFFFFF"/>
          </a:solidFill>
          <a:ln w="54864">
            <a:solidFill>
              <a:srgbClr val="2C1A1D"/>
            </a:solidFill>
            <a:prstDash val="solid"/>
          </a:ln>
        </p:spPr>
      </p:sp>
      <p:pic>
        <p:nvPicPr>
          <p:cNvPr id="2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25" y="1073348"/>
            <a:ext cx="2500313" cy="3143250"/>
          </a:xfrm>
          <a:prstGeom prst="rect">
            <a:avLst/>
          </a:prstGeom>
        </p:spPr>
      </p:pic>
      <p:sp>
        <p:nvSpPr>
          <p:cNvPr id="23" name="Text 19"/>
          <p:cNvSpPr/>
          <p:nvPr/>
        </p:nvSpPr>
        <p:spPr>
          <a:xfrm>
            <a:off x="7771368" y="4316333"/>
            <a:ext cx="872570" cy="273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ts val="1100"/>
              </a:lnSpc>
              <a:buNone/>
            </a:pPr>
            <a:r>
              <a:rPr lang="en-US" sz="784" b="1" dirty="0">
                <a:solidFill>
                  <a:srgbClr val="8B4513"/>
                </a:solidFill>
                <a:latin typeface="Merriweather" panose="00000500000000000000" pitchFamily="2" charset="0"/>
              </a:rPr>
              <a:t>Rei de Portugal
(1357-1433)</a:t>
            </a:r>
            <a:endParaRPr lang="en-US" sz="784" dirty="0">
              <a:latin typeface="Merriweather" panose="00000500000000000000" pitchFamily="2" charset="0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AF5DD1A0-58C9-2598-D7B9-81D424F224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644" y="926694"/>
            <a:ext cx="286192" cy="35779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927626" y="672685"/>
            <a:ext cx="3288720" cy="475059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2927626" y="1133456"/>
            <a:ext cx="3288720" cy="14288"/>
          </a:xfrm>
          <a:prstGeom prst="rect">
            <a:avLst/>
          </a:prstGeom>
          <a:solidFill>
            <a:srgbClr val="D4AF37"/>
          </a:solidFill>
          <a:ln/>
        </p:spPr>
      </p:sp>
      <p:sp>
        <p:nvSpPr>
          <p:cNvPr id="5" name="Text 2"/>
          <p:cNvSpPr/>
          <p:nvPr/>
        </p:nvSpPr>
        <p:spPr>
          <a:xfrm>
            <a:off x="2927626" y="672685"/>
            <a:ext cx="2303323" cy="423193"/>
          </a:xfrm>
          <a:prstGeom prst="rect">
            <a:avLst/>
          </a:prstGeom>
          <a:noFill/>
          <a:ln/>
        </p:spPr>
        <p:txBody>
          <a:bodyPr wrap="none" lIns="0" tIns="0" rIns="0" bIns="85090" rtlCol="0" anchor="t">
            <a:spAutoFit/>
          </a:bodyPr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16" b="1" kern="0" spc="2" dirty="0">
                <a:solidFill>
                  <a:srgbClr val="8B4513"/>
                </a:solidFill>
              </a:rPr>
              <a:t>D. João o </a:t>
            </a:r>
            <a:r>
              <a:rPr lang="en-US" sz="2016" b="1" kern="0" spc="2" dirty="0">
                <a:solidFill>
                  <a:srgbClr val="8B4513"/>
                </a:solidFill>
                <a:latin typeface="Cinzel" pitchFamily="2" charset="0"/>
              </a:rPr>
              <a:t>Primeiro</a:t>
            </a:r>
            <a:endParaRPr lang="en-US" sz="2016" dirty="0">
              <a:latin typeface="Cinzel" pitchFamily="2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2631746" y="1283475"/>
            <a:ext cx="3880507" cy="3180197"/>
          </a:xfrm>
          <a:prstGeom prst="rect">
            <a:avLst/>
          </a:prstGeom>
          <a:solidFill>
            <a:srgbClr val="FFFFFF">
              <a:alpha val="50000"/>
            </a:srgbClr>
          </a:solidFill>
          <a:ln w="9144">
            <a:solidFill>
              <a:srgbClr val="D4AF37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2631746" y="1283475"/>
            <a:ext cx="3880507" cy="3180197"/>
          </a:xfrm>
          <a:prstGeom prst="rect">
            <a:avLst/>
          </a:prstGeom>
          <a:noFill/>
          <a:ln/>
        </p:spPr>
        <p:txBody>
          <a:bodyPr wrap="square" lIns="170053" tIns="170053" rIns="170053" bIns="170053" rtlCol="0" anchor="t">
            <a:spAutoFit/>
          </a:bodyPr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486" i="1" dirty="0">
                <a:solidFill>
                  <a:srgbClr val="2C1A1D"/>
                </a:solidFill>
                <a:latin typeface="Merriweather" panose="00000500000000000000" pitchFamily="2" charset="0"/>
              </a:rPr>
              <a:t>O homem e a hora são um só
 Quando Deus faz e a história é feita.
 O mais é carne, cujo pó
 A terra espreita.
 Mestre, sem o saber, do Templo
 Que Portugal foi feito ser,
 Que houveste a glória e deste o exemplo
 De o defender!</a:t>
            </a:r>
            <a:endParaRPr lang="en-US" sz="1486" dirty="0">
              <a:latin typeface="Merriweather" panose="00000500000000000000" pitchFamily="2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00063" y="357188"/>
            <a:ext cx="8143875" cy="521494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500063" y="857250"/>
            <a:ext cx="8143875" cy="21431"/>
          </a:xfrm>
          <a:prstGeom prst="rect">
            <a:avLst/>
          </a:prstGeom>
          <a:solidFill>
            <a:srgbClr val="D4AF37"/>
          </a:solidFill>
          <a:ln/>
        </p:spPr>
      </p:sp>
      <p:sp>
        <p:nvSpPr>
          <p:cNvPr id="5" name="Text 2"/>
          <p:cNvSpPr/>
          <p:nvPr/>
        </p:nvSpPr>
        <p:spPr>
          <a:xfrm>
            <a:off x="2500119" y="357188"/>
            <a:ext cx="4143763" cy="460126"/>
          </a:xfrm>
          <a:prstGeom prst="rect">
            <a:avLst/>
          </a:prstGeom>
          <a:noFill/>
          <a:ln/>
        </p:spPr>
        <p:txBody>
          <a:bodyPr wrap="none" lIns="0" tIns="0" rIns="0" bIns="85090" rtlCol="0" anchor="t">
            <a:spAutoFit/>
          </a:bodyPr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226" b="1" dirty="0">
                <a:solidFill>
                  <a:srgbClr val="2C1A1D"/>
                </a:solidFill>
                <a:latin typeface="Cinzel" pitchFamily="2" charset="0"/>
              </a:rPr>
              <a:t>Análise: O Homem e a Hora</a:t>
            </a:r>
            <a:endParaRPr lang="en-US" sz="2226" dirty="0">
              <a:latin typeface="Cinzel" pitchFamily="2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00063" y="1071563"/>
            <a:ext cx="3929063" cy="1978819"/>
          </a:xfrm>
          <a:prstGeom prst="rect">
            <a:avLst/>
          </a:prstGeom>
          <a:solidFill>
            <a:srgbClr val="FFFFFF">
              <a:alpha val="60000"/>
            </a:srgbClr>
          </a:solidFill>
          <a:ln w="18288">
            <a:solidFill>
              <a:srgbClr val="8B4513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56" y="1281410"/>
            <a:ext cx="171450" cy="17145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21544" y="1250156"/>
            <a:ext cx="1570943" cy="20518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69">
                <a:solidFill>
                  <a:srgbClr val="8B4513"/>
                </a:solidFill>
                <a:latin typeface="Cinzel" pitchFamily="2" charset="0"/>
              </a:rPr>
              <a:t>Providencialismo</a:t>
            </a:r>
            <a:endParaRPr lang="en-US" sz="1269" dirty="0">
              <a:latin typeface="Cinzel" pitchFamily="2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678656" y="1643063"/>
            <a:ext cx="1928413" cy="1776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00" dirty="0">
                <a:solidFill>
                  <a:srgbClr val="2C1A1D"/>
                </a:solidFill>
                <a:latin typeface="Merriweather" panose="00000500000000000000" pitchFamily="2" charset="0"/>
              </a:rPr>
              <a:t>D. João I é apresentado como o</a:t>
            </a:r>
            <a:endParaRPr lang="en-US" sz="1000" dirty="0">
              <a:latin typeface="Merriweather" panose="00000500000000000000" pitchFamily="2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2607069" y="1643063"/>
            <a:ext cx="1221488" cy="1776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00" b="1" dirty="0">
                <a:solidFill>
                  <a:srgbClr val="8B4513"/>
                </a:solidFill>
                <a:latin typeface="Merriweather" panose="00000500000000000000" pitchFamily="2" charset="0"/>
              </a:rPr>
              <a:t>escolhido por Deus</a:t>
            </a:r>
            <a:endParaRPr lang="en-US" sz="1000" dirty="0">
              <a:latin typeface="Merriweather" panose="00000500000000000000" pitchFamily="2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3808763" y="1643063"/>
            <a:ext cx="400751" cy="1776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00" dirty="0">
                <a:solidFill>
                  <a:srgbClr val="2C1A1D"/>
                </a:solidFill>
                <a:latin typeface="Merriweather" panose="00000500000000000000" pitchFamily="2" charset="0"/>
              </a:rPr>
              <a:t>. A sua</a:t>
            </a:r>
            <a:endParaRPr lang="en-US" sz="1000" dirty="0">
              <a:latin typeface="Merriweather" panose="00000500000000000000" pitchFamily="2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78656" y="1835944"/>
            <a:ext cx="3289362" cy="1776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00" dirty="0">
                <a:solidFill>
                  <a:srgbClr val="2C1A1D"/>
                </a:solidFill>
                <a:latin typeface="Merriweather" panose="00000500000000000000" pitchFamily="2" charset="0"/>
              </a:rPr>
              <a:t>ação não é apenas humana, mas divina. Ele surge no</a:t>
            </a:r>
            <a:endParaRPr lang="en-US" sz="1000" dirty="0">
              <a:latin typeface="Merriweather" panose="00000500000000000000" pitchFamily="2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678656" y="2028825"/>
            <a:ext cx="3504164" cy="1776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00" dirty="0">
                <a:solidFill>
                  <a:srgbClr val="2C1A1D"/>
                </a:solidFill>
                <a:latin typeface="Merriweather" panose="00000500000000000000" pitchFamily="2" charset="0"/>
              </a:rPr>
              <a:t>momento exato em que Portugal precisava de ser salvo.</a:t>
            </a:r>
            <a:endParaRPr lang="en-US" sz="1000" dirty="0">
              <a:latin typeface="Merriweather" panose="00000500000000000000" pitchFamily="2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678656" y="2284214"/>
            <a:ext cx="3375924" cy="17575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i="1" dirty="0">
                <a:solidFill>
                  <a:srgbClr val="555555"/>
                </a:solidFill>
                <a:latin typeface="Merriweather" panose="00000500000000000000" pitchFamily="2" charset="0"/>
              </a:rPr>
              <a:t>"O homem e a hora são um só / Quando Deus faz e a história</a:t>
            </a:r>
            <a:endParaRPr lang="en-US" sz="942" dirty="0">
              <a:latin typeface="Merriweather" panose="00000500000000000000" pitchFamily="2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678656" y="2548533"/>
            <a:ext cx="437620" cy="17575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i="1" dirty="0">
                <a:solidFill>
                  <a:srgbClr val="555555"/>
                </a:solidFill>
                <a:latin typeface="Merriweather" panose="00000500000000000000" pitchFamily="2" charset="0"/>
              </a:rPr>
              <a:t>é feita."</a:t>
            </a:r>
            <a:endParaRPr lang="en-US" sz="942" dirty="0">
              <a:latin typeface="Merriweather" panose="00000500000000000000" pitchFamily="2" charset="0"/>
            </a:endParaRPr>
          </a:p>
        </p:txBody>
      </p:sp>
      <p:sp>
        <p:nvSpPr>
          <p:cNvPr id="16" name="Shape 12"/>
          <p:cNvSpPr/>
          <p:nvPr/>
        </p:nvSpPr>
        <p:spPr>
          <a:xfrm>
            <a:off x="4714875" y="1071563"/>
            <a:ext cx="3929063" cy="1964531"/>
          </a:xfrm>
          <a:prstGeom prst="rect">
            <a:avLst/>
          </a:prstGeom>
          <a:solidFill>
            <a:srgbClr val="FFFFFF">
              <a:alpha val="60000"/>
            </a:srgbClr>
          </a:solidFill>
          <a:ln w="18288">
            <a:solidFill>
              <a:srgbClr val="8B4513"/>
            </a:solidFill>
            <a:prstDash val="solid"/>
          </a:ln>
        </p:spPr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469" y="1281410"/>
            <a:ext cx="171450" cy="171450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5136356" y="1250156"/>
            <a:ext cx="1744067" cy="20518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69">
                <a:solidFill>
                  <a:srgbClr val="8B4513"/>
                </a:solidFill>
                <a:latin typeface="Cinzel" pitchFamily="2" charset="0"/>
              </a:rPr>
              <a:t>O Mestre do Templo</a:t>
            </a:r>
            <a:endParaRPr lang="en-US" sz="1269" dirty="0">
              <a:latin typeface="Cinzel" pitchFamily="2" charset="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4893469" y="1634133"/>
            <a:ext cx="3571875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2C1A1D"/>
                </a:solidFill>
                <a:latin typeface="Merriweather" panose="00000500000000000000" pitchFamily="2" charset="0"/>
              </a:rPr>
              <a:t>Pessoa refere-se a Portugal como um "Templo" sagrado. D. João I, ao defender a independência, tornou-se o guardião desse templo, garantindo a continuidade da missão espiritual da nação.</a:t>
            </a:r>
            <a:endParaRPr lang="en-US" sz="942" dirty="0">
              <a:latin typeface="Merriweather" panose="00000500000000000000" pitchFamily="2" charset="0"/>
            </a:endParaRPr>
          </a:p>
        </p:txBody>
      </p:sp>
      <p:sp>
        <p:nvSpPr>
          <p:cNvPr id="20" name="Shape 15"/>
          <p:cNvSpPr/>
          <p:nvPr/>
        </p:nvSpPr>
        <p:spPr>
          <a:xfrm>
            <a:off x="500063" y="3321844"/>
            <a:ext cx="3929063" cy="1464469"/>
          </a:xfrm>
          <a:prstGeom prst="rect">
            <a:avLst/>
          </a:prstGeom>
          <a:solidFill>
            <a:srgbClr val="FFFFFF">
              <a:alpha val="60000"/>
            </a:srgbClr>
          </a:solidFill>
          <a:ln w="18288">
            <a:solidFill>
              <a:srgbClr val="8B4513"/>
            </a:solidFill>
            <a:prstDash val="solid"/>
          </a:ln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656" y="3531691"/>
            <a:ext cx="171450" cy="171450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921544" y="3500438"/>
            <a:ext cx="1668727" cy="20518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69">
                <a:solidFill>
                  <a:srgbClr val="8B4513"/>
                </a:solidFill>
                <a:latin typeface="Cinzel" pitchFamily="2" charset="0"/>
              </a:rPr>
              <a:t>Matéria vs. Espírito</a:t>
            </a:r>
            <a:endParaRPr lang="en-US" sz="1269" dirty="0">
              <a:latin typeface="Cinzel" pitchFamily="2" charset="0"/>
            </a:endParaRPr>
          </a:p>
        </p:txBody>
      </p:sp>
      <p:sp>
        <p:nvSpPr>
          <p:cNvPr id="23" name="Text 17"/>
          <p:cNvSpPr/>
          <p:nvPr/>
        </p:nvSpPr>
        <p:spPr>
          <a:xfrm>
            <a:off x="678656" y="3884414"/>
            <a:ext cx="3571875" cy="5786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2C1A1D"/>
                </a:solidFill>
                <a:latin typeface="Merriweather" panose="00000500000000000000" pitchFamily="2" charset="0"/>
              </a:rPr>
              <a:t>O poema contrasta o corpo físico ("carne", "pó") que morre, com a obra histórica e espiritual que permanece eternamente.</a:t>
            </a:r>
            <a:endParaRPr lang="en-US" sz="942" dirty="0">
              <a:latin typeface="Merriweather" panose="00000500000000000000" pitchFamily="2" charset="0"/>
            </a:endParaRPr>
          </a:p>
        </p:txBody>
      </p:sp>
      <p:sp>
        <p:nvSpPr>
          <p:cNvPr id="24" name="Shape 18"/>
          <p:cNvSpPr/>
          <p:nvPr/>
        </p:nvSpPr>
        <p:spPr>
          <a:xfrm>
            <a:off x="4714875" y="3321844"/>
            <a:ext cx="3929063" cy="1464469"/>
          </a:xfrm>
          <a:prstGeom prst="rect">
            <a:avLst/>
          </a:prstGeom>
          <a:solidFill>
            <a:srgbClr val="FFFFFF">
              <a:alpha val="60000"/>
            </a:srgbClr>
          </a:solidFill>
          <a:ln w="18288">
            <a:solidFill>
              <a:srgbClr val="8B4513"/>
            </a:solidFill>
            <a:prstDash val="solid"/>
          </a:ln>
        </p:spPr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3469" y="3545979"/>
            <a:ext cx="192881" cy="171450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5157788" y="3514725"/>
            <a:ext cx="984244" cy="20518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69">
                <a:solidFill>
                  <a:srgbClr val="8B4513"/>
                </a:solidFill>
                <a:latin typeface="Cinzel" pitchFamily="2" charset="0"/>
              </a:rPr>
              <a:t>Simbologia</a:t>
            </a:r>
            <a:endParaRPr lang="en-US" sz="1269" dirty="0">
              <a:latin typeface="Cinzel" pitchFamily="2" charset="0"/>
            </a:endParaRPr>
          </a:p>
        </p:txBody>
      </p:sp>
      <p:sp>
        <p:nvSpPr>
          <p:cNvPr id="27" name="Text 20"/>
          <p:cNvSpPr/>
          <p:nvPr/>
        </p:nvSpPr>
        <p:spPr>
          <a:xfrm>
            <a:off x="4893469" y="3898702"/>
            <a:ext cx="3571875" cy="5786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2C1A1D"/>
                </a:solidFill>
                <a:latin typeface="Merriweather" panose="00000500000000000000" pitchFamily="2" charset="0"/>
              </a:rPr>
              <a:t>Ele representa a </a:t>
            </a:r>
            <a:r>
              <a:rPr lang="en-US" sz="885" b="1" dirty="0">
                <a:solidFill>
                  <a:srgbClr val="8B4513"/>
                </a:solidFill>
                <a:latin typeface="Merriweather" panose="00000500000000000000" pitchFamily="2" charset="0"/>
              </a:rPr>
              <a:t>Força Defensiva</a:t>
            </a:r>
            <a:r>
              <a:rPr lang="en-US" sz="942" dirty="0">
                <a:solidFill>
                  <a:srgbClr val="2C1A1D"/>
                </a:solidFill>
                <a:latin typeface="Merriweather" panose="00000500000000000000" pitchFamily="2" charset="0"/>
              </a:rPr>
              <a:t> e a consolidação da identidade nacional, permitindo que o ciclo dos Descobrimentos pudesse começar.</a:t>
            </a:r>
            <a:endParaRPr lang="en-US" sz="942" dirty="0">
              <a:latin typeface="Merriweather" panose="00000500000000000000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2938" y="642938"/>
            <a:ext cx="3677289" cy="561564"/>
          </a:xfrm>
          <a:prstGeom prst="rect">
            <a:avLst/>
          </a:prstGeom>
          <a:noFill/>
          <a:ln/>
        </p:spPr>
        <p:txBody>
          <a:bodyPr wrap="none" lIns="0" tIns="0" rIns="0" bIns="85090" rtlCol="0" anchor="t">
            <a:spAutoFit/>
          </a:bodyPr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862" b="1" dirty="0">
                <a:solidFill>
                  <a:srgbClr val="2C1A1D"/>
                </a:solidFill>
                <a:latin typeface="Cinzel" pitchFamily="2" charset="0"/>
              </a:rPr>
              <a:t>O Nosso Percurso</a:t>
            </a:r>
            <a:endParaRPr lang="en-US" sz="2862" dirty="0">
              <a:latin typeface="Cinzel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16678" y="1416485"/>
            <a:ext cx="2510303" cy="2294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285750" indent="-285750" algn="l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2C1A1D"/>
                </a:solidFill>
                <a:latin typeface="Merriweather" panose="00000500000000000000" pitchFamily="2" charset="0"/>
              </a:rPr>
              <a:t>Análise do Título da Obra</a:t>
            </a:r>
            <a:endParaRPr lang="en-US" sz="1400" dirty="0">
              <a:latin typeface="Merriweather" panose="00000500000000000000" pitchFamily="2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16678" y="1979055"/>
            <a:ext cx="2250616" cy="2294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285750" indent="-285750" algn="l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2C1A1D"/>
                </a:solidFill>
                <a:latin typeface="Merriweather" panose="00000500000000000000" pitchFamily="2" charset="0"/>
              </a:rPr>
              <a:t>Natureza Épico-Lírica</a:t>
            </a:r>
            <a:endParaRPr lang="en-US" sz="1400" dirty="0">
              <a:latin typeface="Merriweather" panose="00000500000000000000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16678" y="2541625"/>
            <a:ext cx="2636940" cy="2294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285750" indent="-285750" algn="l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2C1A1D"/>
                </a:solidFill>
                <a:latin typeface="Merriweather" panose="00000500000000000000" pitchFamily="2" charset="0"/>
              </a:rPr>
              <a:t>Mensagem vs. Os Lusíadas</a:t>
            </a:r>
            <a:endParaRPr lang="en-US" sz="1400" dirty="0">
              <a:latin typeface="Merriweather" panose="00000500000000000000" pitchFamily="2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16678" y="3104196"/>
            <a:ext cx="1819409" cy="2294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285750" indent="-285750" algn="l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2C1A1D"/>
                </a:solidFill>
                <a:latin typeface="Merriweather" panose="00000500000000000000" pitchFamily="2" charset="0"/>
              </a:rPr>
              <a:t>O Quinto Império</a:t>
            </a:r>
            <a:endParaRPr lang="en-US" sz="1400" dirty="0">
              <a:latin typeface="Merriweather" panose="00000500000000000000" pitchFamily="2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16678" y="3666766"/>
            <a:ext cx="3079369" cy="2294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285750" indent="-285750" algn="l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2C1A1D"/>
                </a:solidFill>
                <a:latin typeface="Merriweather" panose="00000500000000000000" pitchFamily="2" charset="0"/>
              </a:rPr>
              <a:t>Análise dos Poemas do Grupo II</a:t>
            </a:r>
            <a:endParaRPr lang="en-US" sz="1400" dirty="0">
              <a:latin typeface="Merriweather" panose="00000500000000000000" pitchFamily="2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16678" y="4229336"/>
            <a:ext cx="1332096" cy="2294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285750" indent="-285750" algn="l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2C1A1D"/>
                </a:solidFill>
                <a:latin typeface="Merriweather" panose="00000500000000000000" pitchFamily="2" charset="0"/>
              </a:rPr>
              <a:t>Bibliografia</a:t>
            </a:r>
            <a:endParaRPr lang="en-US" sz="1400" dirty="0">
              <a:latin typeface="Merriweather" panose="00000500000000000000" pitchFamily="2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357188" y="3761184"/>
            <a:ext cx="65" cy="100303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8100"/>
              </a:lnSpc>
              <a:buNone/>
            </a:pPr>
            <a:endParaRPr lang="en-US" sz="6615" dirty="0"/>
          </a:p>
        </p:txBody>
      </p:sp>
      <p:sp>
        <p:nvSpPr>
          <p:cNvPr id="11" name="Shape 8"/>
          <p:cNvSpPr/>
          <p:nvPr/>
        </p:nvSpPr>
        <p:spPr>
          <a:xfrm>
            <a:off x="5857875" y="71438"/>
            <a:ext cx="3214688" cy="5000625"/>
          </a:xfrm>
          <a:prstGeom prst="rect">
            <a:avLst/>
          </a:prstGeom>
          <a:solidFill>
            <a:srgbClr val="2C1A1D"/>
          </a:solidFill>
          <a:ln/>
        </p:spPr>
      </p:sp>
      <p:sp>
        <p:nvSpPr>
          <p:cNvPr id="12" name="Shape 9"/>
          <p:cNvSpPr/>
          <p:nvPr/>
        </p:nvSpPr>
        <p:spPr>
          <a:xfrm>
            <a:off x="5857875" y="71438"/>
            <a:ext cx="35719" cy="5000625"/>
          </a:xfrm>
          <a:prstGeom prst="rect">
            <a:avLst/>
          </a:prstGeom>
          <a:solidFill>
            <a:srgbClr val="D4AF37"/>
          </a:solidFill>
          <a:ln/>
        </p:spPr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194" y="228600"/>
            <a:ext cx="2686050" cy="1400175"/>
          </a:xfrm>
          <a:prstGeom prst="rect">
            <a:avLst/>
          </a:prstGeom>
        </p:spPr>
      </p:pic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194" y="1835944"/>
            <a:ext cx="2686050" cy="1400175"/>
          </a:xfrm>
          <a:prstGeom prst="rect">
            <a:avLst/>
          </a:prstGeom>
        </p:spPr>
      </p:pic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194" y="3443288"/>
            <a:ext cx="2686050" cy="14001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61288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14338" y="357188"/>
            <a:ext cx="8315325" cy="558998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414338" y="894755"/>
            <a:ext cx="8315325" cy="21431"/>
          </a:xfrm>
          <a:prstGeom prst="rect">
            <a:avLst/>
          </a:prstGeom>
          <a:solidFill>
            <a:srgbClr val="D4AF37"/>
          </a:solidFill>
          <a:ln/>
        </p:spPr>
      </p:sp>
      <p:sp>
        <p:nvSpPr>
          <p:cNvPr id="5" name="Text 2"/>
          <p:cNvSpPr/>
          <p:nvPr/>
        </p:nvSpPr>
        <p:spPr>
          <a:xfrm>
            <a:off x="414338" y="357188"/>
            <a:ext cx="3648435" cy="496290"/>
          </a:xfrm>
          <a:prstGeom prst="rect">
            <a:avLst/>
          </a:prstGeom>
          <a:noFill/>
          <a:ln/>
        </p:spPr>
        <p:txBody>
          <a:bodyPr wrap="none" lIns="0" tIns="0" rIns="0" bIns="85090" rtlCol="0" anchor="t">
            <a:spAutoFit/>
          </a:bodyPr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436" b="1" dirty="0">
                <a:solidFill>
                  <a:srgbClr val="2C1A1D"/>
                </a:solidFill>
                <a:latin typeface="Cinzel" pitchFamily="2" charset="0"/>
              </a:rPr>
              <a:t>D. Filipa de Lencastre</a:t>
            </a:r>
            <a:endParaRPr lang="en-US" sz="2436" dirty="0">
              <a:latin typeface="Cinzel" pitchFamily="2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92931" y="1073348"/>
            <a:ext cx="1437894" cy="18992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36" b="1" dirty="0">
                <a:solidFill>
                  <a:srgbClr val="8B4513"/>
                </a:solidFill>
                <a:latin typeface="Cinzel" pitchFamily="2" charset="0"/>
              </a:rPr>
              <a:t>Nascimento e Origem:</a:t>
            </a:r>
            <a:endParaRPr lang="en-US" sz="936" dirty="0">
              <a:latin typeface="Cinzel" pitchFamily="2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92931" y="1307306"/>
            <a:ext cx="5536350" cy="39235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96" dirty="0">
                <a:solidFill>
                  <a:srgbClr val="2C1A1D"/>
                </a:solidFill>
                <a:latin typeface="Merriweather" panose="00000500000000000000" pitchFamily="2" charset="0"/>
              </a:rPr>
              <a:t>Nasceu em 1359 em Leicester, Inglaterra, filha de John Gaunt, Duque de Lencastre. Era, portanto, de sangue real inglês, aparentada com a coroa britânica.</a:t>
            </a:r>
            <a:endParaRPr lang="en-US" sz="996" dirty="0">
              <a:latin typeface="Merriweather" panose="00000500000000000000" pitchFamily="2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92931" y="1856072"/>
            <a:ext cx="1606209" cy="18992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36" b="1" dirty="0">
                <a:solidFill>
                  <a:srgbClr val="8B4513"/>
                </a:solidFill>
                <a:latin typeface="Cinzel" pitchFamily="2" charset="0"/>
              </a:rPr>
              <a:t>Casamento Estratégico:</a:t>
            </a:r>
            <a:endParaRPr lang="en-US" sz="936" dirty="0">
              <a:latin typeface="Cinzel" pitchFamily="2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92931" y="2090030"/>
            <a:ext cx="5471192" cy="39235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96" dirty="0">
                <a:solidFill>
                  <a:srgbClr val="2C1A1D"/>
                </a:solidFill>
                <a:latin typeface="Merriweather" panose="00000500000000000000" pitchFamily="2" charset="0"/>
              </a:rPr>
              <a:t>Casou com D. João I em 1387, selando a Aliança Luso-Britânica, a mais antiga aliança diplomática do mundo. crucial para </a:t>
            </a:r>
            <a:r>
              <a:rPr lang="en-US" sz="996" dirty="0" err="1">
                <a:solidFill>
                  <a:srgbClr val="2C1A1D"/>
                </a:solidFill>
                <a:latin typeface="Merriweather" panose="00000500000000000000" pitchFamily="2" charset="0"/>
              </a:rPr>
              <a:t>garantir</a:t>
            </a:r>
            <a:r>
              <a:rPr lang="en-US" sz="996" dirty="0">
                <a:solidFill>
                  <a:srgbClr val="2C1A1D"/>
                </a:solidFill>
                <a:latin typeface="Merriweather" panose="00000500000000000000" pitchFamily="2" charset="0"/>
              </a:rPr>
              <a:t> </a:t>
            </a:r>
            <a:r>
              <a:rPr lang="en-US" sz="996" dirty="0" err="1">
                <a:solidFill>
                  <a:srgbClr val="2C1A1D"/>
                </a:solidFill>
                <a:latin typeface="Merriweather" panose="00000500000000000000" pitchFamily="2" charset="0"/>
              </a:rPr>
              <a:t>apoio</a:t>
            </a:r>
            <a:r>
              <a:rPr lang="en-US" sz="996" dirty="0">
                <a:solidFill>
                  <a:srgbClr val="2C1A1D"/>
                </a:solidFill>
                <a:latin typeface="Merriweather" panose="00000500000000000000" pitchFamily="2" charset="0"/>
              </a:rPr>
              <a:t> contra as </a:t>
            </a:r>
            <a:r>
              <a:rPr lang="en-US" sz="996" dirty="0" err="1">
                <a:solidFill>
                  <a:srgbClr val="2C1A1D"/>
                </a:solidFill>
                <a:latin typeface="Merriweather" panose="00000500000000000000" pitchFamily="2" charset="0"/>
              </a:rPr>
              <a:t>pretensões</a:t>
            </a:r>
            <a:r>
              <a:rPr lang="en-US" sz="996" dirty="0">
                <a:solidFill>
                  <a:srgbClr val="2C1A1D"/>
                </a:solidFill>
                <a:latin typeface="Merriweather" panose="00000500000000000000" pitchFamily="2" charset="0"/>
              </a:rPr>
              <a:t> de </a:t>
            </a:r>
            <a:r>
              <a:rPr lang="en-US" sz="996" dirty="0" err="1">
                <a:solidFill>
                  <a:srgbClr val="2C1A1D"/>
                </a:solidFill>
                <a:latin typeface="Merriweather" panose="00000500000000000000" pitchFamily="2" charset="0"/>
              </a:rPr>
              <a:t>Castela</a:t>
            </a:r>
            <a:r>
              <a:rPr lang="en-US" sz="996" dirty="0">
                <a:solidFill>
                  <a:srgbClr val="2C1A1D"/>
                </a:solidFill>
                <a:latin typeface="Merriweather" panose="00000500000000000000" pitchFamily="2" charset="0"/>
              </a:rPr>
              <a:t>.</a:t>
            </a:r>
            <a:endParaRPr lang="en-US" sz="996" dirty="0">
              <a:latin typeface="Merriweather" panose="00000500000000000000" pitchFamily="2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592931" y="2601561"/>
            <a:ext cx="2013372" cy="18992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36" b="1" dirty="0">
                <a:solidFill>
                  <a:srgbClr val="8B4513"/>
                </a:solidFill>
                <a:latin typeface="Cinzel" pitchFamily="2" charset="0"/>
              </a:rPr>
              <a:t>Rainha de Portugal (1387-1415):</a:t>
            </a:r>
            <a:endParaRPr lang="en-US" sz="936" dirty="0">
              <a:latin typeface="Cinzel" pitchFamily="2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92931" y="2835519"/>
            <a:ext cx="5554824" cy="5975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96" dirty="0">
                <a:solidFill>
                  <a:srgbClr val="2C1A1D"/>
                </a:solidFill>
                <a:latin typeface="Merriweather" panose="00000500000000000000" pitchFamily="2" charset="0"/>
              </a:rPr>
              <a:t>Como rainha, exerceu grande influência na corte. Era culta, devota e introduziu novos hábitos culturais e educacionais. Participou ativamente na vida política e administrativa do reino.</a:t>
            </a:r>
            <a:endParaRPr lang="en-US" sz="996" dirty="0">
              <a:latin typeface="Merriweather" panose="00000500000000000000" pitchFamily="2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592931" y="3494530"/>
            <a:ext cx="1596591" cy="18992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36" b="1" dirty="0">
                <a:solidFill>
                  <a:srgbClr val="8B4513"/>
                </a:solidFill>
                <a:latin typeface="Cinzel" pitchFamily="2" charset="0"/>
              </a:rPr>
              <a:t>Mãe da Ínclita Geração:</a:t>
            </a:r>
            <a:endParaRPr lang="en-US" sz="936" dirty="0">
              <a:latin typeface="Cinzel" pitchFamily="2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592931" y="3728488"/>
            <a:ext cx="5044604" cy="5975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96" dirty="0">
                <a:solidFill>
                  <a:srgbClr val="2C1A1D"/>
                </a:solidFill>
                <a:latin typeface="Merriweather" panose="00000500000000000000" pitchFamily="2" charset="0"/>
              </a:rPr>
              <a:t>Teve vários filhos notáveis: D. Duarte (futuro rei), D. Pedro (duque e viajante),   D. Henrique (o Navegador, impulsor dos Descobrimentos), D. Fernando (infante guerreiro), entre outros.</a:t>
            </a:r>
            <a:endParaRPr lang="en-US" sz="996" dirty="0">
              <a:latin typeface="Merriweather" panose="00000500000000000000" pitchFamily="2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592931" y="4387498"/>
            <a:ext cx="516167" cy="18992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36" b="1" dirty="0">
                <a:solidFill>
                  <a:srgbClr val="8B4513"/>
                </a:solidFill>
                <a:latin typeface="Cinzel" pitchFamily="2" charset="0"/>
              </a:rPr>
              <a:t>Legado:</a:t>
            </a:r>
            <a:endParaRPr lang="en-US" sz="936" dirty="0">
              <a:latin typeface="Cinzel" pitchFamily="2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592931" y="4621456"/>
            <a:ext cx="7043431" cy="39235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96" dirty="0">
                <a:solidFill>
                  <a:srgbClr val="2C1A1D"/>
                </a:solidFill>
                <a:latin typeface="Merriweather" panose="00000500000000000000" pitchFamily="2" charset="0"/>
              </a:rPr>
              <a:t>Morreu em 1415. É celebrada como a mãe que gerou os príncipes que transformaram Portugal numa potência marítima. Seu legado é inseparável da Era dos Descobrimentos.</a:t>
            </a:r>
            <a:endParaRPr lang="en-US" sz="996" dirty="0">
              <a:latin typeface="Merriweather" panose="00000500000000000000" pitchFamily="2" charset="0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6430297" y="1073348"/>
            <a:ext cx="2190135" cy="3000375"/>
          </a:xfrm>
          <a:prstGeom prst="rect">
            <a:avLst/>
          </a:prstGeom>
          <a:solidFill>
            <a:srgbClr val="FFFFFF"/>
          </a:solidFill>
          <a:ln w="54864">
            <a:solidFill>
              <a:srgbClr val="2C1A1D"/>
            </a:solidFill>
            <a:prstDash val="solid"/>
          </a:ln>
        </p:spPr>
      </p:sp>
      <p:pic>
        <p:nvPicPr>
          <p:cNvPr id="22" name="Image 1" descr="preencoded.png"/>
          <p:cNvPicPr>
            <a:picLocks noChangeAspect="1"/>
          </p:cNvPicPr>
          <p:nvPr/>
        </p:nvPicPr>
        <p:blipFill>
          <a:blip r:embed="rId4"/>
          <a:srcRect l="13529" t="4609" r="14429" b="12974"/>
          <a:stretch>
            <a:fillRect/>
          </a:stretch>
        </p:blipFill>
        <p:spPr>
          <a:xfrm>
            <a:off x="6498497" y="1116472"/>
            <a:ext cx="2059946" cy="2911124"/>
          </a:xfrm>
          <a:prstGeom prst="rect">
            <a:avLst/>
          </a:prstGeom>
        </p:spPr>
      </p:pic>
      <p:sp>
        <p:nvSpPr>
          <p:cNvPr id="23" name="Text 19"/>
          <p:cNvSpPr/>
          <p:nvPr/>
        </p:nvSpPr>
        <p:spPr>
          <a:xfrm>
            <a:off x="7636362" y="4129604"/>
            <a:ext cx="1093301" cy="273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ts val="1100"/>
              </a:lnSpc>
              <a:buNone/>
            </a:pPr>
            <a:r>
              <a:rPr lang="en-US" sz="784" b="1" dirty="0">
                <a:solidFill>
                  <a:srgbClr val="8B4513"/>
                </a:solidFill>
                <a:latin typeface="Merriweather" panose="00000500000000000000" pitchFamily="2" charset="0"/>
              </a:rPr>
              <a:t>Rainha de Portugal
(1359-1415)</a:t>
            </a:r>
            <a:endParaRPr lang="en-US" sz="784" dirty="0">
              <a:latin typeface="Merriweather" panose="00000500000000000000" pitchFamily="2" charset="0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9BF3050-7CF6-7472-FDB6-384C1F15C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43640" y="1027803"/>
            <a:ext cx="284243" cy="40218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644611" y="394078"/>
            <a:ext cx="3854779" cy="475059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2644611" y="854850"/>
            <a:ext cx="3854779" cy="14288"/>
          </a:xfrm>
          <a:prstGeom prst="rect">
            <a:avLst/>
          </a:prstGeom>
          <a:solidFill>
            <a:srgbClr val="D4AF37"/>
          </a:solidFill>
          <a:ln/>
        </p:spPr>
      </p:sp>
      <p:sp>
        <p:nvSpPr>
          <p:cNvPr id="5" name="Text 2"/>
          <p:cNvSpPr/>
          <p:nvPr/>
        </p:nvSpPr>
        <p:spPr>
          <a:xfrm>
            <a:off x="2644611" y="394078"/>
            <a:ext cx="3064172" cy="423193"/>
          </a:xfrm>
          <a:prstGeom prst="rect">
            <a:avLst/>
          </a:prstGeom>
          <a:noFill/>
          <a:ln/>
        </p:spPr>
        <p:txBody>
          <a:bodyPr wrap="none" lIns="0" tIns="0" rIns="0" bIns="85090" rtlCol="0" anchor="t">
            <a:spAutoFit/>
          </a:bodyPr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16" b="1" kern="0" spc="2" dirty="0">
                <a:solidFill>
                  <a:srgbClr val="8B4513"/>
                </a:solidFill>
                <a:latin typeface="Cinzel" pitchFamily="2" charset="0"/>
              </a:rPr>
              <a:t>D. Filipa de Lencastre</a:t>
            </a:r>
            <a:endParaRPr lang="en-US" sz="2016" dirty="0">
              <a:latin typeface="Cinzel" pitchFamily="2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3031573" y="1147744"/>
            <a:ext cx="3080826" cy="3594534"/>
          </a:xfrm>
          <a:prstGeom prst="rect">
            <a:avLst/>
          </a:prstGeom>
          <a:solidFill>
            <a:srgbClr val="FFFFFF">
              <a:alpha val="50000"/>
            </a:srgbClr>
          </a:solidFill>
          <a:ln w="9144">
            <a:solidFill>
              <a:srgbClr val="D4AF37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3031573" y="1147744"/>
            <a:ext cx="3080826" cy="3644652"/>
          </a:xfrm>
          <a:prstGeom prst="rect">
            <a:avLst/>
          </a:prstGeom>
          <a:noFill/>
          <a:ln/>
        </p:spPr>
        <p:txBody>
          <a:bodyPr wrap="square" lIns="340233" tIns="340233" rIns="340233" bIns="340233" rtlCol="0" anchor="t">
            <a:spAutoFit/>
          </a:bodyPr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200" i="1" dirty="0">
                <a:solidFill>
                  <a:srgbClr val="2C1A1D"/>
                </a:solidFill>
                <a:latin typeface="Merriweather" panose="00000500000000000000" pitchFamily="2" charset="0"/>
              </a:rPr>
              <a:t>Que enigma havia em teu seio
 Que só génios concebia?
 Que arcanjo teus sonhos veio
 Velar, maternos, um dia?
 Volve a nós o teu rosto sério,
 Princesa do Santo Gral,
 Humano ventre do Império,
 Madrinha de Portugal!</a:t>
            </a:r>
            <a:endParaRPr lang="en-US" sz="1200" dirty="0">
              <a:latin typeface="Merriweather" panose="00000500000000000000" pitchFamily="2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00063" y="357188"/>
            <a:ext cx="8143875" cy="521494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500063" y="857250"/>
            <a:ext cx="8143875" cy="21431"/>
          </a:xfrm>
          <a:prstGeom prst="rect">
            <a:avLst/>
          </a:prstGeom>
          <a:solidFill>
            <a:srgbClr val="D4AF37"/>
          </a:solidFill>
          <a:ln/>
        </p:spPr>
      </p:sp>
      <p:sp>
        <p:nvSpPr>
          <p:cNvPr id="5" name="Text 2"/>
          <p:cNvSpPr/>
          <p:nvPr/>
        </p:nvSpPr>
        <p:spPr>
          <a:xfrm>
            <a:off x="500063" y="357188"/>
            <a:ext cx="8143875" cy="521494"/>
          </a:xfrm>
          <a:prstGeom prst="rect">
            <a:avLst/>
          </a:prstGeom>
          <a:noFill/>
          <a:ln/>
        </p:spPr>
        <p:txBody>
          <a:bodyPr wrap="none" lIns="0" tIns="0" rIns="0" bIns="85090" rtlCol="0" anchor="t">
            <a:spAutoFit/>
          </a:bodyPr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226" b="1" dirty="0">
                <a:solidFill>
                  <a:srgbClr val="2C1A1D"/>
                </a:solidFill>
              </a:rPr>
              <a:t>Análise: O Ventre do Império</a:t>
            </a:r>
            <a:endParaRPr lang="en-US" sz="2226" dirty="0"/>
          </a:p>
        </p:txBody>
      </p:sp>
      <p:sp>
        <p:nvSpPr>
          <p:cNvPr id="6" name="Shape 3"/>
          <p:cNvSpPr/>
          <p:nvPr/>
        </p:nvSpPr>
        <p:spPr>
          <a:xfrm>
            <a:off x="500063" y="1071563"/>
            <a:ext cx="3929063" cy="1810941"/>
          </a:xfrm>
          <a:prstGeom prst="rect">
            <a:avLst/>
          </a:prstGeom>
          <a:solidFill>
            <a:srgbClr val="FFFFFF">
              <a:alpha val="60000"/>
            </a:srgbClr>
          </a:solidFill>
          <a:ln w="18288">
            <a:solidFill>
              <a:srgbClr val="8B4513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56" y="1281410"/>
            <a:ext cx="171450" cy="17145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21544" y="1250156"/>
            <a:ext cx="822341" cy="20518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70" dirty="0">
                <a:solidFill>
                  <a:srgbClr val="8B4513"/>
                </a:solidFill>
                <a:latin typeface="Cinzel" pitchFamily="2" charset="0"/>
              </a:rPr>
              <a:t>O Enigma</a:t>
            </a:r>
            <a:endParaRPr lang="en-US" sz="1270" dirty="0">
              <a:latin typeface="Cinzel" pitchFamily="2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678656" y="1634133"/>
            <a:ext cx="3571875" cy="75642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O poeta questiona a origem da genialidade dos seus filhos. O "enigma" sugere que o nascimento da Ínclita Geração foi um evento sobrenatural ou divinamente inspirado.</a:t>
            </a:r>
            <a:endParaRPr lang="en-US" sz="1050" dirty="0">
              <a:latin typeface="Merriweather" panose="00000500000000000000" pitchFamily="2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4714875" y="1071563"/>
            <a:ext cx="3929063" cy="1796653"/>
          </a:xfrm>
          <a:prstGeom prst="rect">
            <a:avLst/>
          </a:prstGeom>
          <a:solidFill>
            <a:srgbClr val="FFFFFF">
              <a:alpha val="60000"/>
            </a:srgbClr>
          </a:solidFill>
          <a:ln w="18288">
            <a:solidFill>
              <a:srgbClr val="8B4513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4964906" y="1250156"/>
            <a:ext cx="2083904" cy="20518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70" dirty="0">
                <a:solidFill>
                  <a:srgbClr val="8B4513"/>
                </a:solidFill>
                <a:latin typeface="Cinzel" pitchFamily="2" charset="0"/>
              </a:rPr>
              <a:t>Princesa do Santo Gral</a:t>
            </a:r>
            <a:endParaRPr lang="en-US" sz="1270" dirty="0">
              <a:latin typeface="Cinzel" pitchFamily="2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4893469" y="1634133"/>
            <a:ext cx="3571875" cy="5786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Esta metáfora eleva D. Filipa a um estatuto sagrado. O Santo Gral simboliza a busca espiritual e a pureza, ligando Portugal à tradição mística da cavalaria.</a:t>
            </a:r>
            <a:endParaRPr lang="en-US" sz="1050" dirty="0">
              <a:latin typeface="Merriweather" panose="00000500000000000000" pitchFamily="2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500063" y="3153966"/>
            <a:ext cx="3929063" cy="1632347"/>
          </a:xfrm>
          <a:prstGeom prst="rect">
            <a:avLst/>
          </a:prstGeom>
          <a:solidFill>
            <a:srgbClr val="FFFFFF">
              <a:alpha val="60000"/>
            </a:srgbClr>
          </a:solidFill>
          <a:ln w="18288">
            <a:solidFill>
              <a:srgbClr val="8B4513"/>
            </a:solidFill>
            <a:prstDash val="solid"/>
          </a:ln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56" y="3363813"/>
            <a:ext cx="171450" cy="171450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921544" y="3332559"/>
            <a:ext cx="2388474" cy="20518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70" dirty="0">
                <a:solidFill>
                  <a:srgbClr val="8B4513"/>
                </a:solidFill>
                <a:latin typeface="Cinzel" pitchFamily="2" charset="0"/>
              </a:rPr>
              <a:t>Humano Ventre do Império</a:t>
            </a:r>
            <a:endParaRPr lang="en-US" sz="1270" dirty="0">
              <a:latin typeface="Cinzel" pitchFamily="2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678656" y="3716536"/>
            <a:ext cx="3571875" cy="5786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Ela não gerou apenas filhos, gerou o próprio Império. O seu ventre foi o ponto de partida físico para a expansão espiritual e territorial de Portugal.</a:t>
            </a:r>
            <a:endParaRPr lang="en-US" sz="1050" dirty="0">
              <a:latin typeface="Merriweather" panose="00000500000000000000" pitchFamily="2" charset="0"/>
            </a:endParaRPr>
          </a:p>
        </p:txBody>
      </p:sp>
      <p:sp>
        <p:nvSpPr>
          <p:cNvPr id="17" name="Shape 12"/>
          <p:cNvSpPr/>
          <p:nvPr/>
        </p:nvSpPr>
        <p:spPr>
          <a:xfrm>
            <a:off x="4714875" y="3153966"/>
            <a:ext cx="3929063" cy="1632347"/>
          </a:xfrm>
          <a:prstGeom prst="rect">
            <a:avLst/>
          </a:prstGeom>
          <a:solidFill>
            <a:srgbClr val="FFFFFF">
              <a:alpha val="60000"/>
            </a:srgbClr>
          </a:solidFill>
          <a:ln w="18288">
            <a:solidFill>
              <a:srgbClr val="8B4513"/>
            </a:solidFill>
            <a:prstDash val="solid"/>
          </a:ln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469" y="3378101"/>
            <a:ext cx="171450" cy="171450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5136356" y="3346847"/>
            <a:ext cx="2018181" cy="20518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70" dirty="0">
                <a:solidFill>
                  <a:srgbClr val="8B4513"/>
                </a:solidFill>
                <a:latin typeface="Cinzel" pitchFamily="2" charset="0"/>
              </a:rPr>
              <a:t>Madrinha de Portugal</a:t>
            </a:r>
            <a:endParaRPr lang="en-US" sz="1270" dirty="0">
              <a:latin typeface="Cinzel" pitchFamily="2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4893469" y="3730823"/>
            <a:ext cx="3571875" cy="5640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Mais do que mãe, ela é a "madrinha", a protetora espiritual que guiou a nação nos seus primeiros passos rumo à glória.</a:t>
            </a:r>
            <a:endParaRPr lang="en-US" sz="1050" dirty="0">
              <a:latin typeface="Merriweather" panose="00000500000000000000" pitchFamily="2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14338" y="357188"/>
            <a:ext cx="8315325" cy="558998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414338" y="894755"/>
            <a:ext cx="8315325" cy="21431"/>
          </a:xfrm>
          <a:prstGeom prst="rect">
            <a:avLst/>
          </a:prstGeom>
          <a:solidFill>
            <a:srgbClr val="D4AF37"/>
          </a:solidFill>
          <a:ln/>
        </p:spPr>
      </p:sp>
      <p:sp>
        <p:nvSpPr>
          <p:cNvPr id="5" name="Text 2"/>
          <p:cNvSpPr/>
          <p:nvPr/>
        </p:nvSpPr>
        <p:spPr>
          <a:xfrm>
            <a:off x="414338" y="357188"/>
            <a:ext cx="4629472" cy="496290"/>
          </a:xfrm>
          <a:prstGeom prst="rect">
            <a:avLst/>
          </a:prstGeom>
          <a:noFill/>
          <a:ln/>
        </p:spPr>
        <p:txBody>
          <a:bodyPr wrap="none" lIns="0" tIns="0" rIns="0" bIns="85090" rtlCol="0" anchor="t">
            <a:spAutoFit/>
          </a:bodyPr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436" b="1" dirty="0">
                <a:solidFill>
                  <a:srgbClr val="2C1A1D"/>
                </a:solidFill>
                <a:latin typeface="Cinzel" pitchFamily="2" charset="0"/>
              </a:rPr>
              <a:t>D. Tareja: A Mãe Fundadora</a:t>
            </a:r>
            <a:endParaRPr lang="en-US" sz="2436" dirty="0">
              <a:latin typeface="Cinzel" pitchFamily="2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92931" y="1073348"/>
            <a:ext cx="1437894" cy="18992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36" b="1" dirty="0">
                <a:solidFill>
                  <a:srgbClr val="8B4513"/>
                </a:solidFill>
                <a:latin typeface="Cinzel" pitchFamily="2" charset="0"/>
              </a:rPr>
              <a:t>Nascimento e Origem:</a:t>
            </a:r>
            <a:endParaRPr lang="en-US" sz="936" dirty="0">
              <a:latin typeface="Cinzel" pitchFamily="2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92931" y="1307306"/>
            <a:ext cx="5323517" cy="3891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00" dirty="0">
                <a:solidFill>
                  <a:srgbClr val="2C1A1D"/>
                </a:solidFill>
                <a:latin typeface="Merriweather" panose="00000500000000000000" pitchFamily="2" charset="0"/>
              </a:rPr>
              <a:t>Teresa de Leão (ou Tareja, em galego-português) nasceu por volta de 1080. Era filha ilegítima de Afonso VI de Leão e Castela, um dos mais poderosos reis cristãos da Península Ibérica.</a:t>
            </a:r>
            <a:endParaRPr lang="en-US" sz="900" dirty="0">
              <a:latin typeface="Merriweather" panose="00000500000000000000" pitchFamily="2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92931" y="1797707"/>
            <a:ext cx="1497205" cy="18992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36" b="1" dirty="0">
                <a:solidFill>
                  <a:srgbClr val="8B4513"/>
                </a:solidFill>
                <a:latin typeface="Cinzel" pitchFamily="2" charset="0"/>
              </a:rPr>
              <a:t>Casamento e Governo:</a:t>
            </a:r>
            <a:endParaRPr lang="en-US" sz="936" dirty="0">
              <a:latin typeface="Cinzel" pitchFamily="2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92931" y="2031665"/>
            <a:ext cx="5137026" cy="5975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00" dirty="0">
                <a:solidFill>
                  <a:srgbClr val="2C1A1D"/>
                </a:solidFill>
                <a:latin typeface="Merriweather" panose="00000500000000000000" pitchFamily="2" charset="0"/>
              </a:rPr>
              <a:t>Casou com o Conde D. Henrique de Borgonha, a quem foi dado o Condado Portucalense como dote. Após a morte do seu marido, governou o condado com grande capacidade política.</a:t>
            </a:r>
            <a:endParaRPr lang="en-US" sz="900" dirty="0">
              <a:latin typeface="Merriweather" panose="00000500000000000000" pitchFamily="2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592931" y="2736071"/>
            <a:ext cx="1716817" cy="18992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36" b="1" dirty="0">
                <a:solidFill>
                  <a:srgbClr val="8B4513"/>
                </a:solidFill>
                <a:latin typeface="Cinzel" pitchFamily="2" charset="0"/>
              </a:rPr>
              <a:t>Mãe de Afonso Henriques:</a:t>
            </a:r>
            <a:endParaRPr lang="en-US" sz="936" dirty="0">
              <a:latin typeface="Cinzel" pitchFamily="2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92931" y="2970029"/>
            <a:ext cx="5526584" cy="39235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00" dirty="0">
                <a:solidFill>
                  <a:srgbClr val="2C1A1D"/>
                </a:solidFill>
                <a:latin typeface="Merriweather" panose="00000500000000000000" pitchFamily="2" charset="0"/>
              </a:rPr>
              <a:t>Gerou o futuro D. Afonso Henriques, que se tornaria o primeiro rei de Portugal. Educou-o e preparou-o para a liderança, apesar da sua juventude quando ele começou a governar.</a:t>
            </a:r>
            <a:endParaRPr lang="en-US" sz="900" dirty="0">
              <a:latin typeface="Merriweather" panose="00000500000000000000" pitchFamily="2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592931" y="3506976"/>
            <a:ext cx="1235916" cy="18992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36" b="1" dirty="0">
                <a:solidFill>
                  <a:srgbClr val="8B4513"/>
                </a:solidFill>
                <a:latin typeface="Cinzel" pitchFamily="2" charset="0"/>
              </a:rPr>
              <a:t>O Conflito de 1128:</a:t>
            </a:r>
            <a:endParaRPr lang="en-US" sz="936" dirty="0">
              <a:latin typeface="Cinzel" pitchFamily="2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592931" y="3740934"/>
            <a:ext cx="5508250" cy="5975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00" dirty="0">
                <a:solidFill>
                  <a:srgbClr val="2C1A1D"/>
                </a:solidFill>
                <a:latin typeface="Merriweather" panose="00000500000000000000" pitchFamily="2" charset="0"/>
              </a:rPr>
              <a:t>A sua política de aproximação a Galiza e ao conde Fernão Peres de Trava levou a um conflito com o seu próprio filho. A Batalha de São Mamede (1128) marcou o fim do seu poder e o início da independência portuguesa.</a:t>
            </a:r>
            <a:endParaRPr lang="en-US" sz="900" dirty="0">
              <a:latin typeface="Merriweather" panose="00000500000000000000" pitchFamily="2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592931" y="4432369"/>
            <a:ext cx="516167" cy="18992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36" b="1" dirty="0">
                <a:solidFill>
                  <a:srgbClr val="8B4513"/>
                </a:solidFill>
                <a:latin typeface="Cinzel" pitchFamily="2" charset="0"/>
              </a:rPr>
              <a:t>Legado:</a:t>
            </a:r>
            <a:endParaRPr lang="en-US" sz="936" dirty="0">
              <a:latin typeface="Cinzel" pitchFamily="2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592931" y="4666327"/>
            <a:ext cx="5500939" cy="39235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00" dirty="0">
                <a:solidFill>
                  <a:srgbClr val="2C1A1D"/>
                </a:solidFill>
                <a:latin typeface="Merriweather" panose="00000500000000000000" pitchFamily="2" charset="0"/>
              </a:rPr>
              <a:t>Morreu em 1130. É a figura matricial de Portugal, a "mãe de reis". Apesar da derrota, é celebrada como a fundadora que deu origem à nação portuguesa.</a:t>
            </a:r>
            <a:endParaRPr lang="en-US" sz="900" dirty="0">
              <a:latin typeface="Merriweather" panose="00000500000000000000" pitchFamily="2" charset="0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6300788" y="1073348"/>
            <a:ext cx="2428875" cy="3000375"/>
          </a:xfrm>
          <a:prstGeom prst="rect">
            <a:avLst/>
          </a:prstGeom>
          <a:solidFill>
            <a:srgbClr val="FFFFFF"/>
          </a:solidFill>
          <a:ln w="54864">
            <a:solidFill>
              <a:srgbClr val="2C1A1D"/>
            </a:solidFill>
            <a:prstDash val="solid"/>
          </a:ln>
        </p:spPr>
      </p:sp>
      <p:pic>
        <p:nvPicPr>
          <p:cNvPr id="2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788" y="1073348"/>
            <a:ext cx="2428875" cy="3000375"/>
          </a:xfrm>
          <a:prstGeom prst="rect">
            <a:avLst/>
          </a:prstGeom>
        </p:spPr>
      </p:pic>
      <p:sp>
        <p:nvSpPr>
          <p:cNvPr id="23" name="Text 19"/>
          <p:cNvSpPr/>
          <p:nvPr/>
        </p:nvSpPr>
        <p:spPr>
          <a:xfrm>
            <a:off x="7515225" y="4129604"/>
            <a:ext cx="1235925" cy="273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ts val="1100"/>
              </a:lnSpc>
              <a:buNone/>
            </a:pPr>
            <a:r>
              <a:rPr lang="en-US" sz="784" b="1" dirty="0">
                <a:solidFill>
                  <a:srgbClr val="8B4513"/>
                </a:solidFill>
                <a:latin typeface="Merriweather" panose="00000500000000000000" pitchFamily="2" charset="0"/>
              </a:rPr>
              <a:t>Condessa de Portugal
(c. 1080-1130)</a:t>
            </a:r>
            <a:endParaRPr lang="en-US" sz="784" dirty="0">
              <a:latin typeface="Merriweather" panose="00000500000000000000" pitchFamily="2" charset="0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FC92197A-EB31-BBD5-A4B2-B2FE6326B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64" y="957463"/>
            <a:ext cx="207657" cy="39537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797601" y="1126982"/>
            <a:ext cx="1548771" cy="475059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3797601" y="1587754"/>
            <a:ext cx="1548771" cy="14288"/>
          </a:xfrm>
          <a:prstGeom prst="rect">
            <a:avLst/>
          </a:prstGeom>
          <a:solidFill>
            <a:srgbClr val="D4AF37"/>
          </a:solidFill>
          <a:ln/>
        </p:spPr>
      </p:sp>
      <p:sp>
        <p:nvSpPr>
          <p:cNvPr id="5" name="Text 2"/>
          <p:cNvSpPr/>
          <p:nvPr/>
        </p:nvSpPr>
        <p:spPr>
          <a:xfrm>
            <a:off x="3947263" y="1126982"/>
            <a:ext cx="1249445" cy="423193"/>
          </a:xfrm>
          <a:prstGeom prst="rect">
            <a:avLst/>
          </a:prstGeom>
          <a:noFill/>
          <a:ln/>
        </p:spPr>
        <p:txBody>
          <a:bodyPr wrap="none" lIns="0" tIns="0" rIns="0" bIns="85090" rtlCol="0" anchor="t">
            <a:spAutoFit/>
          </a:bodyPr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20" b="1" kern="0" spc="2" dirty="0">
                <a:solidFill>
                  <a:srgbClr val="8B4513"/>
                </a:solidFill>
                <a:latin typeface="Cinzel" pitchFamily="2" charset="0"/>
              </a:rPr>
              <a:t>D. Tareja</a:t>
            </a:r>
            <a:endParaRPr lang="en-US" sz="2020" dirty="0">
              <a:latin typeface="Cinzel" pitchFamily="2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357188" y="1680623"/>
            <a:ext cx="8429625" cy="2500201"/>
          </a:xfrm>
          <a:prstGeom prst="rect">
            <a:avLst/>
          </a:prstGeom>
          <a:solidFill>
            <a:srgbClr val="FFFFFF">
              <a:alpha val="50000"/>
            </a:srgbClr>
          </a:solidFill>
          <a:ln w="9144">
            <a:solidFill>
              <a:srgbClr val="D4AF37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-1654492" y="1814831"/>
            <a:ext cx="8429625" cy="2268442"/>
          </a:xfrm>
          <a:prstGeom prst="rect">
            <a:avLst/>
          </a:prstGeom>
          <a:noFill/>
          <a:ln/>
        </p:spPr>
        <p:txBody>
          <a:bodyPr wrap="square" lIns="102108" tIns="102108" rIns="102108" bIns="102108" rtlCol="0" anchor="t">
            <a:spAutoFit/>
          </a:bodyPr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269" i="1" dirty="0">
                <a:solidFill>
                  <a:srgbClr val="2C1A1D"/>
                </a:solidFill>
                <a:latin typeface="Merriweather" panose="00000500000000000000" pitchFamily="2" charset="0"/>
              </a:rPr>
              <a:t>As nações todas são mistérios.
 Cada uma é todo o mundo a sós.
 Ó mãe de reis e avó de impérios,
 Vela por nós!
 Teu seio augusto amamentou
 Com bruta e natural certeza
 O que, imprevisto, Deus fadou.
 Por </a:t>
            </a:r>
            <a:r>
              <a:rPr lang="en-US" sz="1269" i="1" dirty="0" err="1">
                <a:solidFill>
                  <a:srgbClr val="2C1A1D"/>
                </a:solidFill>
                <a:latin typeface="Merriweather" panose="00000500000000000000" pitchFamily="2" charset="0"/>
              </a:rPr>
              <a:t>ele</a:t>
            </a:r>
            <a:r>
              <a:rPr lang="en-US" sz="1269" i="1" dirty="0">
                <a:solidFill>
                  <a:srgbClr val="2C1A1D"/>
                </a:solidFill>
                <a:latin typeface="Merriweather" panose="00000500000000000000" pitchFamily="2" charset="0"/>
              </a:rPr>
              <a:t> </a:t>
            </a:r>
            <a:r>
              <a:rPr lang="en-US" sz="1269" i="1" dirty="0" err="1">
                <a:solidFill>
                  <a:srgbClr val="2C1A1D"/>
                </a:solidFill>
                <a:latin typeface="Merriweather" panose="00000500000000000000" pitchFamily="2" charset="0"/>
              </a:rPr>
              <a:t>reza</a:t>
            </a:r>
            <a:r>
              <a:rPr lang="en-US" sz="1269" i="1" dirty="0">
                <a:solidFill>
                  <a:srgbClr val="2C1A1D"/>
                </a:solidFill>
                <a:latin typeface="Merriweather" panose="00000500000000000000" pitchFamily="2" charset="0"/>
              </a:rPr>
              <a:t>!</a:t>
            </a:r>
            <a:endParaRPr lang="en-US" sz="1269" dirty="0">
              <a:latin typeface="Merriweather" panose="00000500000000000000" pitchFamily="2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44E696D-730C-9397-2EC9-38D1E975D7B1}"/>
              </a:ext>
            </a:extLst>
          </p:cNvPr>
          <p:cNvSpPr txBox="1"/>
          <p:nvPr/>
        </p:nvSpPr>
        <p:spPr>
          <a:xfrm>
            <a:off x="5239893" y="1814831"/>
            <a:ext cx="2541080" cy="2046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70" i="1" dirty="0">
                <a:solidFill>
                  <a:srgbClr val="2C1A1D"/>
                </a:solidFill>
                <a:latin typeface="Merriweather" panose="00000500000000000000" pitchFamily="2" charset="0"/>
              </a:rPr>
              <a:t>
 </a:t>
            </a:r>
            <a:r>
              <a:rPr lang="en-US" sz="1270" i="1" dirty="0" err="1">
                <a:solidFill>
                  <a:srgbClr val="2C1A1D"/>
                </a:solidFill>
                <a:latin typeface="Merriweather" panose="00000500000000000000" pitchFamily="2" charset="0"/>
              </a:rPr>
              <a:t>Dê</a:t>
            </a:r>
            <a:r>
              <a:rPr lang="en-US" sz="1270" i="1" dirty="0">
                <a:solidFill>
                  <a:srgbClr val="2C1A1D"/>
                </a:solidFill>
                <a:latin typeface="Merriweather" panose="00000500000000000000" pitchFamily="2" charset="0"/>
              </a:rPr>
              <a:t> </a:t>
            </a:r>
            <a:r>
              <a:rPr lang="en-US" sz="1270" i="1" dirty="0" err="1">
                <a:solidFill>
                  <a:srgbClr val="2C1A1D"/>
                </a:solidFill>
                <a:latin typeface="Merriweather" panose="00000500000000000000" pitchFamily="2" charset="0"/>
              </a:rPr>
              <a:t>tua</a:t>
            </a:r>
            <a:r>
              <a:rPr lang="en-US" sz="1270" i="1" dirty="0">
                <a:solidFill>
                  <a:srgbClr val="2C1A1D"/>
                </a:solidFill>
                <a:latin typeface="Merriweather" panose="00000500000000000000" pitchFamily="2" charset="0"/>
              </a:rPr>
              <a:t> </a:t>
            </a:r>
            <a:r>
              <a:rPr lang="en-US" sz="1270" i="1" dirty="0" err="1">
                <a:solidFill>
                  <a:srgbClr val="2C1A1D"/>
                </a:solidFill>
                <a:latin typeface="Merriweather" panose="00000500000000000000" pitchFamily="2" charset="0"/>
              </a:rPr>
              <a:t>prece</a:t>
            </a:r>
            <a:r>
              <a:rPr lang="en-US" sz="1270" i="1" dirty="0">
                <a:solidFill>
                  <a:srgbClr val="2C1A1D"/>
                </a:solidFill>
                <a:latin typeface="Merriweather" panose="00000500000000000000" pitchFamily="2" charset="0"/>
              </a:rPr>
              <a:t> outro </a:t>
            </a:r>
            <a:r>
              <a:rPr lang="en-US" sz="1270" i="1" dirty="0" err="1">
                <a:solidFill>
                  <a:srgbClr val="2C1A1D"/>
                </a:solidFill>
                <a:latin typeface="Merriweather" panose="00000500000000000000" pitchFamily="2" charset="0"/>
              </a:rPr>
              <a:t>destino</a:t>
            </a:r>
            <a:r>
              <a:rPr lang="en-US" sz="1270" i="1" dirty="0">
                <a:solidFill>
                  <a:srgbClr val="2C1A1D"/>
                </a:solidFill>
                <a:latin typeface="Merriweather" panose="00000500000000000000" pitchFamily="2" charset="0"/>
              </a:rPr>
              <a:t>
 A quem a Deus o </a:t>
            </a:r>
            <a:r>
              <a:rPr lang="en-US" sz="1270" i="1" dirty="0" err="1">
                <a:solidFill>
                  <a:srgbClr val="2C1A1D"/>
                </a:solidFill>
                <a:latin typeface="Merriweather" panose="00000500000000000000" pitchFamily="2" charset="0"/>
              </a:rPr>
              <a:t>seu</a:t>
            </a:r>
            <a:r>
              <a:rPr lang="en-US" sz="1270" i="1" dirty="0">
                <a:solidFill>
                  <a:srgbClr val="2C1A1D"/>
                </a:solidFill>
                <a:latin typeface="Merriweather" panose="00000500000000000000" pitchFamily="2" charset="0"/>
              </a:rPr>
              <a:t> </a:t>
            </a:r>
            <a:r>
              <a:rPr lang="en-US" sz="1270" i="1" dirty="0" err="1">
                <a:solidFill>
                  <a:srgbClr val="2C1A1D"/>
                </a:solidFill>
                <a:latin typeface="Merriweather" panose="00000500000000000000" pitchFamily="2" charset="0"/>
              </a:rPr>
              <a:t>deu</a:t>
            </a:r>
            <a:r>
              <a:rPr lang="en-US" sz="1270" i="1" dirty="0">
                <a:solidFill>
                  <a:srgbClr val="2C1A1D"/>
                </a:solidFill>
                <a:latin typeface="Merriweather" panose="00000500000000000000" pitchFamily="2" charset="0"/>
              </a:rPr>
              <a:t>!
 O </a:t>
            </a:r>
            <a:r>
              <a:rPr lang="en-US" sz="1270" i="1" dirty="0" err="1">
                <a:solidFill>
                  <a:srgbClr val="2C1A1D"/>
                </a:solidFill>
                <a:latin typeface="Merriweather" panose="00000500000000000000" pitchFamily="2" charset="0"/>
              </a:rPr>
              <a:t>homem</a:t>
            </a:r>
            <a:r>
              <a:rPr lang="en-US" sz="1270" i="1" dirty="0">
                <a:solidFill>
                  <a:srgbClr val="2C1A1D"/>
                </a:solidFill>
                <a:latin typeface="Merriweather" panose="00000500000000000000" pitchFamily="2" charset="0"/>
              </a:rPr>
              <a:t> </a:t>
            </a:r>
            <a:r>
              <a:rPr lang="en-US" sz="1270" i="1" dirty="0" err="1">
                <a:solidFill>
                  <a:srgbClr val="2C1A1D"/>
                </a:solidFill>
                <a:latin typeface="Merriweather" panose="00000500000000000000" pitchFamily="2" charset="0"/>
              </a:rPr>
              <a:t>que</a:t>
            </a:r>
            <a:r>
              <a:rPr lang="en-US" sz="1270" i="1" dirty="0">
                <a:solidFill>
                  <a:srgbClr val="2C1A1D"/>
                </a:solidFill>
                <a:latin typeface="Merriweather" panose="00000500000000000000" pitchFamily="2" charset="0"/>
              </a:rPr>
              <a:t> </a:t>
            </a:r>
            <a:r>
              <a:rPr lang="en-US" sz="1270" i="1" dirty="0" err="1">
                <a:solidFill>
                  <a:srgbClr val="2C1A1D"/>
                </a:solidFill>
                <a:latin typeface="Merriweather" panose="00000500000000000000" pitchFamily="2" charset="0"/>
              </a:rPr>
              <a:t>foi</a:t>
            </a:r>
            <a:r>
              <a:rPr lang="en-US" sz="1270" i="1" dirty="0">
                <a:solidFill>
                  <a:srgbClr val="2C1A1D"/>
                </a:solidFill>
                <a:latin typeface="Merriweather" panose="00000500000000000000" pitchFamily="2" charset="0"/>
              </a:rPr>
              <a:t> o </a:t>
            </a:r>
            <a:r>
              <a:rPr lang="en-US" sz="1270" i="1" dirty="0" err="1">
                <a:solidFill>
                  <a:srgbClr val="2C1A1D"/>
                </a:solidFill>
                <a:latin typeface="Merriweather" panose="00000500000000000000" pitchFamily="2" charset="0"/>
              </a:rPr>
              <a:t>teu</a:t>
            </a:r>
            <a:r>
              <a:rPr lang="en-US" sz="1270" i="1" dirty="0">
                <a:solidFill>
                  <a:srgbClr val="2C1A1D"/>
                </a:solidFill>
                <a:latin typeface="Merriweather" panose="00000500000000000000" pitchFamily="2" charset="0"/>
              </a:rPr>
              <a:t> </a:t>
            </a:r>
            <a:r>
              <a:rPr lang="en-US" sz="1270" i="1" dirty="0" err="1">
                <a:solidFill>
                  <a:srgbClr val="2C1A1D"/>
                </a:solidFill>
                <a:latin typeface="Merriweather" panose="00000500000000000000" pitchFamily="2" charset="0"/>
              </a:rPr>
              <a:t>menino</a:t>
            </a:r>
            <a:r>
              <a:rPr lang="en-US" sz="1270" i="1" dirty="0">
                <a:solidFill>
                  <a:srgbClr val="2C1A1D"/>
                </a:solidFill>
                <a:latin typeface="Merriweather" panose="00000500000000000000" pitchFamily="2" charset="0"/>
              </a:rPr>
              <a:t>
 </a:t>
            </a:r>
            <a:r>
              <a:rPr lang="en-US" sz="1270" i="1" dirty="0" err="1">
                <a:solidFill>
                  <a:srgbClr val="2C1A1D"/>
                </a:solidFill>
                <a:latin typeface="Merriweather" panose="00000500000000000000" pitchFamily="2" charset="0"/>
              </a:rPr>
              <a:t>Envelheceu</a:t>
            </a:r>
            <a:r>
              <a:rPr lang="en-US" sz="1270" i="1" dirty="0">
                <a:solidFill>
                  <a:srgbClr val="2C1A1D"/>
                </a:solidFill>
                <a:latin typeface="Merriweather" panose="00000500000000000000" pitchFamily="2" charset="0"/>
              </a:rPr>
              <a:t>.
 Mas </a:t>
            </a:r>
            <a:r>
              <a:rPr lang="en-US" sz="1270" i="1" dirty="0" err="1">
                <a:solidFill>
                  <a:srgbClr val="2C1A1D"/>
                </a:solidFill>
                <a:latin typeface="Merriweather" panose="00000500000000000000" pitchFamily="2" charset="0"/>
              </a:rPr>
              <a:t>todo</a:t>
            </a:r>
            <a:r>
              <a:rPr lang="en-US" sz="1270" i="1" dirty="0">
                <a:solidFill>
                  <a:srgbClr val="2C1A1D"/>
                </a:solidFill>
                <a:latin typeface="Merriweather" panose="00000500000000000000" pitchFamily="2" charset="0"/>
              </a:rPr>
              <a:t> vivo é </a:t>
            </a:r>
            <a:r>
              <a:rPr lang="en-US" sz="1270" i="1" dirty="0" err="1">
                <a:solidFill>
                  <a:srgbClr val="2C1A1D"/>
                </a:solidFill>
                <a:latin typeface="Merriweather" panose="00000500000000000000" pitchFamily="2" charset="0"/>
              </a:rPr>
              <a:t>eterno</a:t>
            </a:r>
            <a:r>
              <a:rPr lang="en-US" sz="1270" i="1" dirty="0">
                <a:solidFill>
                  <a:srgbClr val="2C1A1D"/>
                </a:solidFill>
                <a:latin typeface="Merriweather" panose="00000500000000000000" pitchFamily="2" charset="0"/>
              </a:rPr>
              <a:t> infante
 Onde </a:t>
            </a:r>
            <a:r>
              <a:rPr lang="en-US" sz="1270" i="1" dirty="0" err="1">
                <a:solidFill>
                  <a:srgbClr val="2C1A1D"/>
                </a:solidFill>
                <a:latin typeface="Merriweather" panose="00000500000000000000" pitchFamily="2" charset="0"/>
              </a:rPr>
              <a:t>estás</a:t>
            </a:r>
            <a:r>
              <a:rPr lang="en-US" sz="1270" i="1" dirty="0">
                <a:solidFill>
                  <a:srgbClr val="2C1A1D"/>
                </a:solidFill>
                <a:latin typeface="Merriweather" panose="00000500000000000000" pitchFamily="2" charset="0"/>
              </a:rPr>
              <a:t> e </a:t>
            </a:r>
            <a:r>
              <a:rPr lang="en-US" sz="1270" i="1" dirty="0" err="1">
                <a:solidFill>
                  <a:srgbClr val="2C1A1D"/>
                </a:solidFill>
                <a:latin typeface="Merriweather" panose="00000500000000000000" pitchFamily="2" charset="0"/>
              </a:rPr>
              <a:t>não</a:t>
            </a:r>
            <a:r>
              <a:rPr lang="en-US" sz="1270" i="1" dirty="0">
                <a:solidFill>
                  <a:srgbClr val="2C1A1D"/>
                </a:solidFill>
                <a:latin typeface="Merriweather" panose="00000500000000000000" pitchFamily="2" charset="0"/>
              </a:rPr>
              <a:t> </a:t>
            </a:r>
            <a:r>
              <a:rPr lang="en-US" sz="1270" i="1" dirty="0" err="1">
                <a:solidFill>
                  <a:srgbClr val="2C1A1D"/>
                </a:solidFill>
                <a:latin typeface="Merriweather" panose="00000500000000000000" pitchFamily="2" charset="0"/>
              </a:rPr>
              <a:t>há</a:t>
            </a:r>
            <a:r>
              <a:rPr lang="en-US" sz="1270" i="1" dirty="0">
                <a:solidFill>
                  <a:srgbClr val="2C1A1D"/>
                </a:solidFill>
                <a:latin typeface="Merriweather" panose="00000500000000000000" pitchFamily="2" charset="0"/>
              </a:rPr>
              <a:t> o dia.
 No </a:t>
            </a:r>
            <a:r>
              <a:rPr lang="en-US" sz="1270" i="1" dirty="0" err="1">
                <a:solidFill>
                  <a:srgbClr val="2C1A1D"/>
                </a:solidFill>
                <a:latin typeface="Merriweather" panose="00000500000000000000" pitchFamily="2" charset="0"/>
              </a:rPr>
              <a:t>antigo</a:t>
            </a:r>
            <a:r>
              <a:rPr lang="en-US" sz="1270" i="1" dirty="0">
                <a:solidFill>
                  <a:srgbClr val="2C1A1D"/>
                </a:solidFill>
                <a:latin typeface="Merriweather" panose="00000500000000000000" pitchFamily="2" charset="0"/>
              </a:rPr>
              <a:t> </a:t>
            </a:r>
            <a:r>
              <a:rPr lang="en-US" sz="1270" i="1" dirty="0" err="1">
                <a:solidFill>
                  <a:srgbClr val="2C1A1D"/>
                </a:solidFill>
                <a:latin typeface="Merriweather" panose="00000500000000000000" pitchFamily="2" charset="0"/>
              </a:rPr>
              <a:t>seio</a:t>
            </a:r>
            <a:r>
              <a:rPr lang="en-US" sz="1270" i="1" dirty="0">
                <a:solidFill>
                  <a:srgbClr val="2C1A1D"/>
                </a:solidFill>
                <a:latin typeface="Merriweather" panose="00000500000000000000" pitchFamily="2" charset="0"/>
              </a:rPr>
              <a:t>, vigilante,
 De novo o </a:t>
            </a:r>
            <a:r>
              <a:rPr lang="en-US" sz="1270" i="1" dirty="0" err="1">
                <a:solidFill>
                  <a:srgbClr val="2C1A1D"/>
                </a:solidFill>
                <a:latin typeface="Merriweather" panose="00000500000000000000" pitchFamily="2" charset="0"/>
              </a:rPr>
              <a:t>cria</a:t>
            </a:r>
            <a:r>
              <a:rPr lang="en-US" sz="1270" i="1" dirty="0">
                <a:solidFill>
                  <a:srgbClr val="2C1A1D"/>
                </a:solidFill>
                <a:latin typeface="Merriweather" panose="00000500000000000000" pitchFamily="2" charset="0"/>
              </a:rPr>
              <a:t>!</a:t>
            </a:r>
            <a:endParaRPr lang="en-US" sz="127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00063" y="357188"/>
            <a:ext cx="8143875" cy="521494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500063" y="857250"/>
            <a:ext cx="8143875" cy="21431"/>
          </a:xfrm>
          <a:prstGeom prst="rect">
            <a:avLst/>
          </a:prstGeom>
          <a:solidFill>
            <a:srgbClr val="D4AF37"/>
          </a:solidFill>
          <a:ln/>
        </p:spPr>
      </p:sp>
      <p:sp>
        <p:nvSpPr>
          <p:cNvPr id="5" name="Text 2"/>
          <p:cNvSpPr/>
          <p:nvPr/>
        </p:nvSpPr>
        <p:spPr>
          <a:xfrm>
            <a:off x="1903000" y="357188"/>
            <a:ext cx="5338000" cy="460126"/>
          </a:xfrm>
          <a:prstGeom prst="rect">
            <a:avLst/>
          </a:prstGeom>
          <a:noFill/>
          <a:ln/>
        </p:spPr>
        <p:txBody>
          <a:bodyPr wrap="none" lIns="0" tIns="0" rIns="0" bIns="85090" rtlCol="0" anchor="t">
            <a:spAutoFit/>
          </a:bodyPr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226" b="1" dirty="0">
                <a:solidFill>
                  <a:srgbClr val="2C1A1D"/>
                </a:solidFill>
                <a:latin typeface="Cinzel" pitchFamily="2" charset="0"/>
              </a:rPr>
              <a:t>Análise: O Apelo ao Renascimento</a:t>
            </a:r>
            <a:endParaRPr lang="en-US" sz="2226" dirty="0">
              <a:latin typeface="Cinzel" pitchFamily="2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00063" y="1071563"/>
            <a:ext cx="3929063" cy="1714500"/>
          </a:xfrm>
          <a:prstGeom prst="rect">
            <a:avLst/>
          </a:prstGeom>
          <a:solidFill>
            <a:srgbClr val="FFFFFF">
              <a:alpha val="60000"/>
            </a:srgbClr>
          </a:solidFill>
          <a:ln w="18288">
            <a:solidFill>
              <a:srgbClr val="8B4513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56" y="1281410"/>
            <a:ext cx="192881" cy="17145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42975" y="1250156"/>
            <a:ext cx="960199" cy="20518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69" dirty="0">
                <a:solidFill>
                  <a:srgbClr val="8B4513"/>
                </a:solidFill>
                <a:latin typeface="Cinzel" pitchFamily="2" charset="0"/>
              </a:rPr>
              <a:t>Mãe de Reis</a:t>
            </a:r>
            <a:endParaRPr lang="en-US" sz="1269" dirty="0">
              <a:latin typeface="Cinzel" pitchFamily="2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678656" y="1634133"/>
            <a:ext cx="3571875" cy="5640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D. Tareja é invocada como a "mãe de reis e avó de impérios". Ela é a origem biológica e política da nação portuguesa.</a:t>
            </a:r>
            <a:endParaRPr lang="en-US" sz="1050" dirty="0">
              <a:latin typeface="Merriweather" panose="00000500000000000000" pitchFamily="2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4714875" y="1071563"/>
            <a:ext cx="3929063" cy="1714500"/>
          </a:xfrm>
          <a:prstGeom prst="rect">
            <a:avLst/>
          </a:prstGeom>
          <a:solidFill>
            <a:srgbClr val="FFFFFF">
              <a:alpha val="60000"/>
            </a:srgbClr>
          </a:solidFill>
          <a:ln w="18288">
            <a:solidFill>
              <a:srgbClr val="8B4513"/>
            </a:solidFill>
            <a:prstDash val="solid"/>
          </a:ln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469" y="1281410"/>
            <a:ext cx="128588" cy="17145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5093494" y="1250156"/>
            <a:ext cx="1208664" cy="20518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69" dirty="0">
                <a:solidFill>
                  <a:srgbClr val="8B4513"/>
                </a:solidFill>
                <a:latin typeface="Cinzel" pitchFamily="2" charset="0"/>
              </a:rPr>
              <a:t>A Decadência</a:t>
            </a:r>
            <a:endParaRPr lang="en-US" sz="1269" dirty="0">
              <a:latin typeface="Cinzel" pitchFamily="2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4893469" y="1634133"/>
            <a:ext cx="3571875" cy="5590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O verso "O homem que foi o teu menino / Envelheceu" refere-se a Portugal. A nação perdeu o vigor da juventude e entrou em decadência.</a:t>
            </a:r>
            <a:endParaRPr lang="en-US" sz="1050" dirty="0">
              <a:latin typeface="Merriweather" panose="00000500000000000000" pitchFamily="2" charset="0"/>
            </a:endParaRPr>
          </a:p>
        </p:txBody>
      </p:sp>
      <p:sp>
        <p:nvSpPr>
          <p:cNvPr id="14" name="Shape 9"/>
          <p:cNvSpPr/>
          <p:nvPr/>
        </p:nvSpPr>
        <p:spPr>
          <a:xfrm>
            <a:off x="500063" y="3057525"/>
            <a:ext cx="3929063" cy="1728788"/>
          </a:xfrm>
          <a:prstGeom prst="rect">
            <a:avLst/>
          </a:prstGeom>
          <a:solidFill>
            <a:srgbClr val="FFFFFF">
              <a:alpha val="60000"/>
            </a:srgbClr>
          </a:solidFill>
          <a:ln w="18288">
            <a:solidFill>
              <a:srgbClr val="8B4513"/>
            </a:solidFill>
            <a:prstDash val="solid"/>
          </a:ln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656" y="3267373"/>
            <a:ext cx="214313" cy="17145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964406" y="3236119"/>
            <a:ext cx="689291" cy="20518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69" dirty="0">
                <a:solidFill>
                  <a:srgbClr val="8B4513"/>
                </a:solidFill>
                <a:latin typeface="Cinzel" pitchFamily="2" charset="0"/>
              </a:rPr>
              <a:t>Oração</a:t>
            </a:r>
            <a:endParaRPr lang="en-US" sz="1269" dirty="0">
              <a:latin typeface="Cinzel" pitchFamily="2" charset="0"/>
            </a:endParaRPr>
          </a:p>
        </p:txBody>
      </p:sp>
      <p:sp>
        <p:nvSpPr>
          <p:cNvPr id="17" name="Text 11"/>
          <p:cNvSpPr/>
          <p:nvPr/>
        </p:nvSpPr>
        <p:spPr>
          <a:xfrm>
            <a:off x="678656" y="3620095"/>
            <a:ext cx="3571875" cy="3717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O poema é uma prece. O sujeito poético pede à mãe fundadora que interceda por Portugal junto de Deus.</a:t>
            </a:r>
            <a:endParaRPr lang="en-US" sz="1050" dirty="0">
              <a:latin typeface="Merriweather" panose="00000500000000000000" pitchFamily="2" charset="0"/>
            </a:endParaRPr>
          </a:p>
        </p:txBody>
      </p:sp>
      <p:sp>
        <p:nvSpPr>
          <p:cNvPr id="18" name="Shape 12"/>
          <p:cNvSpPr/>
          <p:nvPr/>
        </p:nvSpPr>
        <p:spPr>
          <a:xfrm>
            <a:off x="4714875" y="3057525"/>
            <a:ext cx="3929063" cy="1728788"/>
          </a:xfrm>
          <a:prstGeom prst="rect">
            <a:avLst/>
          </a:prstGeom>
          <a:solidFill>
            <a:srgbClr val="FFFFFF">
              <a:alpha val="60000"/>
            </a:srgbClr>
          </a:solidFill>
          <a:ln w="18288">
            <a:solidFill>
              <a:srgbClr val="8B4513"/>
            </a:solidFill>
            <a:prstDash val="solid"/>
          </a:ln>
        </p:spPr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3469" y="3281660"/>
            <a:ext cx="171450" cy="171450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5136356" y="3250406"/>
            <a:ext cx="1247136" cy="20518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69" dirty="0">
                <a:solidFill>
                  <a:srgbClr val="8B4513"/>
                </a:solidFill>
                <a:latin typeface="Cinzel" pitchFamily="2" charset="0"/>
              </a:rPr>
              <a:t>Renascimento</a:t>
            </a:r>
            <a:endParaRPr lang="en-US" sz="1269" dirty="0">
              <a:latin typeface="Cinzel" pitchFamily="2" charset="0"/>
            </a:endParaRPr>
          </a:p>
        </p:txBody>
      </p:sp>
      <p:sp>
        <p:nvSpPr>
          <p:cNvPr id="21" name="Text 14"/>
          <p:cNvSpPr/>
          <p:nvPr/>
        </p:nvSpPr>
        <p:spPr>
          <a:xfrm>
            <a:off x="4893469" y="3634383"/>
            <a:ext cx="3571875" cy="5590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O apelo final "De novo o cria!" é o desejo de um </a:t>
            </a:r>
            <a:r>
              <a:rPr lang="en-US" sz="1050" b="1" dirty="0">
                <a:solidFill>
                  <a:srgbClr val="8B4513"/>
                </a:solidFill>
                <a:latin typeface="Merriweather" panose="00000500000000000000" pitchFamily="2" charset="0"/>
              </a:rPr>
              <a:t>novo começo</a:t>
            </a:r>
            <a:r>
              <a:rPr lang="en-US" sz="1050" dirty="0">
                <a:solidFill>
                  <a:srgbClr val="2C1A1D"/>
                </a:solidFill>
                <a:latin typeface="Merriweather" panose="00000500000000000000" pitchFamily="2" charset="0"/>
              </a:rPr>
              <a:t>. É a esperança de que Portugal possa renascer para cumprir o Quinto Império.</a:t>
            </a:r>
            <a:endParaRPr lang="en-US" sz="1050" dirty="0">
              <a:latin typeface="Merriweather" panose="00000500000000000000" pitchFamily="2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42938" y="428625"/>
            <a:ext cx="7858125" cy="587573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642938" y="1001911"/>
            <a:ext cx="7858125" cy="14288"/>
          </a:xfrm>
          <a:prstGeom prst="rect">
            <a:avLst/>
          </a:prstGeom>
          <a:solidFill>
            <a:srgbClr val="D4AF37"/>
          </a:solidFill>
          <a:ln/>
        </p:spPr>
      </p:sp>
      <p:sp>
        <p:nvSpPr>
          <p:cNvPr id="5" name="Text 2"/>
          <p:cNvSpPr/>
          <p:nvPr/>
        </p:nvSpPr>
        <p:spPr>
          <a:xfrm>
            <a:off x="2255661" y="428625"/>
            <a:ext cx="4632678" cy="539122"/>
          </a:xfrm>
          <a:prstGeom prst="rect">
            <a:avLst/>
          </a:prstGeom>
          <a:noFill/>
          <a:ln/>
        </p:spPr>
        <p:txBody>
          <a:bodyPr wrap="none" lIns="0" tIns="0" rIns="0" bIns="127508" rtlCol="0" anchor="t">
            <a:spAutoFit/>
          </a:bodyPr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2436" b="1" dirty="0">
                <a:solidFill>
                  <a:srgbClr val="2C1A1D"/>
                </a:solidFill>
                <a:latin typeface="Cinzel" pitchFamily="2" charset="0"/>
              </a:rPr>
              <a:t>A Mensagem para Portugal</a:t>
            </a:r>
            <a:endParaRPr lang="en-US" sz="2436" dirty="0">
              <a:latin typeface="Cinzel" pitchFamily="2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42938" y="1359098"/>
            <a:ext cx="2428875" cy="2002036"/>
          </a:xfrm>
          <a:prstGeom prst="rect">
            <a:avLst/>
          </a:prstGeom>
          <a:solidFill>
            <a:srgbClr val="FFFFFF">
              <a:alpha val="30000"/>
            </a:srgbClr>
          </a:solidFill>
          <a:ln w="18288">
            <a:solidFill>
              <a:srgbClr val="8B4513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1597800" y="1109067"/>
            <a:ext cx="500063" cy="500063"/>
          </a:xfrm>
          <a:prstGeom prst="ellipse">
            <a:avLst/>
          </a:prstGeom>
          <a:solidFill>
            <a:srgbClr val="2C1A1D"/>
          </a:solidFill>
          <a:ln w="18288">
            <a:solidFill>
              <a:srgbClr val="D4AF37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956" y="1216223"/>
            <a:ext cx="285750" cy="28575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821531" y="1752005"/>
            <a:ext cx="2052628" cy="285719"/>
          </a:xfrm>
          <a:prstGeom prst="rect">
            <a:avLst/>
          </a:prstGeom>
          <a:noFill/>
          <a:ln/>
        </p:spPr>
        <p:txBody>
          <a:bodyPr wrap="square" lIns="0" tIns="0" rIns="0" bIns="8509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8B4513"/>
                </a:solidFill>
                <a:latin typeface="Cinzel" pitchFamily="2" charset="0"/>
              </a:rPr>
              <a:t>O Passado</a:t>
            </a:r>
            <a:endParaRPr lang="en-US" sz="1193" dirty="0">
              <a:latin typeface="Cinzel" pitchFamily="2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821531" y="2171700"/>
            <a:ext cx="2052628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942" dirty="0">
                <a:solidFill>
                  <a:srgbClr val="2C1A1D"/>
                </a:solidFill>
                <a:latin typeface="Merriweather" panose="00000500000000000000" pitchFamily="2" charset="0"/>
              </a:rPr>
              <a:t>Não é um lugar para repouso ou saudosismo estéril. É a fonte de </a:t>
            </a:r>
            <a:r>
              <a:rPr lang="en-US" sz="885" b="1" dirty="0">
                <a:solidFill>
                  <a:srgbClr val="2C1A1D"/>
                </a:solidFill>
                <a:latin typeface="Merriweather" panose="00000500000000000000" pitchFamily="2" charset="0"/>
              </a:rPr>
              <a:t>inspiração</a:t>
            </a:r>
            <a:r>
              <a:rPr lang="en-US" sz="942" dirty="0">
                <a:solidFill>
                  <a:srgbClr val="2C1A1D"/>
                </a:solidFill>
                <a:latin typeface="Merriweather" panose="00000500000000000000" pitchFamily="2" charset="0"/>
              </a:rPr>
              <a:t> e a prova de que somos capazes de grandeza.</a:t>
            </a:r>
            <a:endParaRPr lang="en-US" sz="942" dirty="0">
              <a:latin typeface="Merriweather" panose="00000500000000000000" pitchFamily="2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3338503" y="1359098"/>
            <a:ext cx="2438391" cy="2002036"/>
          </a:xfrm>
          <a:prstGeom prst="rect">
            <a:avLst/>
          </a:prstGeom>
          <a:solidFill>
            <a:srgbClr val="FFFFFF">
              <a:alpha val="30000"/>
            </a:srgbClr>
          </a:solidFill>
          <a:ln w="18288">
            <a:solidFill>
              <a:srgbClr val="8B4513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4307681" y="1109067"/>
            <a:ext cx="500063" cy="500063"/>
          </a:xfrm>
          <a:prstGeom prst="ellipse">
            <a:avLst/>
          </a:prstGeom>
          <a:solidFill>
            <a:srgbClr val="2C1A1D"/>
          </a:solidFill>
          <a:ln w="18288">
            <a:solidFill>
              <a:srgbClr val="D4AF37"/>
            </a:solidFill>
            <a:prstDash val="solid"/>
          </a:ln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119" y="1216223"/>
            <a:ext cx="357188" cy="28575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526641" y="1752005"/>
            <a:ext cx="2062172" cy="285719"/>
          </a:xfrm>
          <a:prstGeom prst="rect">
            <a:avLst/>
          </a:prstGeom>
          <a:noFill/>
          <a:ln/>
        </p:spPr>
        <p:txBody>
          <a:bodyPr wrap="square" lIns="0" tIns="0" rIns="0" bIns="8509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8B4513"/>
                </a:solidFill>
                <a:latin typeface="Cinzel" pitchFamily="2" charset="0"/>
              </a:rPr>
              <a:t>O Presente</a:t>
            </a:r>
            <a:endParaRPr lang="en-US" sz="1193" dirty="0">
              <a:latin typeface="Cinzel" pitchFamily="2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3526641" y="2171700"/>
            <a:ext cx="2062172" cy="75283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942" dirty="0">
                <a:solidFill>
                  <a:srgbClr val="2C1A1D"/>
                </a:solidFill>
                <a:latin typeface="Merriweather" panose="00000500000000000000" pitchFamily="2" charset="0"/>
              </a:rPr>
              <a:t>Marcado pelo "nevoeiro", pela apatia e pela decadência. O desafio é </a:t>
            </a:r>
            <a:r>
              <a:rPr lang="en-US" sz="885" b="1" dirty="0">
                <a:solidFill>
                  <a:srgbClr val="2C1A1D"/>
                </a:solidFill>
                <a:latin typeface="Merriweather" panose="00000500000000000000" pitchFamily="2" charset="0"/>
              </a:rPr>
              <a:t>despertar</a:t>
            </a:r>
            <a:r>
              <a:rPr lang="en-US" sz="942" dirty="0">
                <a:solidFill>
                  <a:srgbClr val="2C1A1D"/>
                </a:solidFill>
                <a:latin typeface="Merriweather" panose="00000500000000000000" pitchFamily="2" charset="0"/>
              </a:rPr>
              <a:t> desta letargia e reencontrar a identidade.</a:t>
            </a:r>
            <a:endParaRPr lang="en-US" sz="942" dirty="0">
              <a:latin typeface="Merriweather" panose="00000500000000000000" pitchFamily="2" charset="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6053156" y="1359098"/>
            <a:ext cx="2447934" cy="2002036"/>
          </a:xfrm>
          <a:prstGeom prst="rect">
            <a:avLst/>
          </a:prstGeom>
          <a:solidFill>
            <a:srgbClr val="FFFFFF">
              <a:alpha val="30000"/>
            </a:srgbClr>
          </a:solidFill>
          <a:ln w="18288">
            <a:solidFill>
              <a:srgbClr val="8B4513"/>
            </a:solidFill>
            <a:prstDash val="solid"/>
          </a:ln>
        </p:spPr>
      </p:sp>
      <p:sp>
        <p:nvSpPr>
          <p:cNvPr id="17" name="Shape 12"/>
          <p:cNvSpPr/>
          <p:nvPr/>
        </p:nvSpPr>
        <p:spPr>
          <a:xfrm>
            <a:off x="7036594" y="1109067"/>
            <a:ext cx="500063" cy="500063"/>
          </a:xfrm>
          <a:prstGeom prst="ellipse">
            <a:avLst/>
          </a:prstGeom>
          <a:solidFill>
            <a:srgbClr val="2C1A1D"/>
          </a:solidFill>
          <a:ln w="18288">
            <a:solidFill>
              <a:srgbClr val="D4AF37"/>
            </a:solidFill>
            <a:prstDash val="solid"/>
          </a:ln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750" y="1216223"/>
            <a:ext cx="285750" cy="285750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6250781" y="1752005"/>
            <a:ext cx="2071688" cy="285719"/>
          </a:xfrm>
          <a:prstGeom prst="rect">
            <a:avLst/>
          </a:prstGeom>
          <a:noFill/>
          <a:ln/>
        </p:spPr>
        <p:txBody>
          <a:bodyPr wrap="square" lIns="0" tIns="0" rIns="0" bIns="8509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8B4513"/>
                </a:solidFill>
                <a:latin typeface="Cinzel" pitchFamily="2" charset="0"/>
              </a:rPr>
              <a:t>O Futuro</a:t>
            </a:r>
            <a:endParaRPr lang="en-US" sz="1193" dirty="0">
              <a:latin typeface="Cinzel" pitchFamily="2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6250781" y="2171700"/>
            <a:ext cx="2071688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942" dirty="0">
                <a:solidFill>
                  <a:srgbClr val="2C1A1D"/>
                </a:solidFill>
                <a:latin typeface="Merriweather" panose="00000500000000000000" pitchFamily="2" charset="0"/>
              </a:rPr>
              <a:t>O destino é o </a:t>
            </a:r>
            <a:r>
              <a:rPr lang="en-US" sz="885" b="1" dirty="0">
                <a:solidFill>
                  <a:srgbClr val="2C1A1D"/>
                </a:solidFill>
                <a:latin typeface="Merriweather" panose="00000500000000000000" pitchFamily="2" charset="0"/>
              </a:rPr>
              <a:t>Quinto Império</a:t>
            </a:r>
            <a:r>
              <a:rPr lang="en-US" sz="942" dirty="0">
                <a:solidFill>
                  <a:srgbClr val="2C1A1D"/>
                </a:solidFill>
                <a:latin typeface="Merriweather" panose="00000500000000000000" pitchFamily="2" charset="0"/>
              </a:rPr>
              <a:t>. Não pela força das armas, mas pela liderança cultural, espiritual e civilizacional.</a:t>
            </a:r>
            <a:endParaRPr lang="en-US" sz="942" dirty="0">
              <a:latin typeface="Merriweather" panose="00000500000000000000" pitchFamily="2" charset="0"/>
            </a:endParaRPr>
          </a:p>
        </p:txBody>
      </p:sp>
      <p:sp>
        <p:nvSpPr>
          <p:cNvPr id="21" name="Shape 15"/>
          <p:cNvSpPr/>
          <p:nvPr/>
        </p:nvSpPr>
        <p:spPr>
          <a:xfrm>
            <a:off x="642938" y="3718322"/>
            <a:ext cx="7858125" cy="996553"/>
          </a:xfrm>
          <a:prstGeom prst="rect">
            <a:avLst/>
          </a:prstGeom>
          <a:solidFill>
            <a:srgbClr val="2C1A1D"/>
          </a:solidFill>
          <a:ln w="18288">
            <a:solidFill>
              <a:srgbClr val="D4AF37"/>
            </a:solidFill>
            <a:prstDash val="solid"/>
          </a:ln>
        </p:spPr>
      </p:sp>
      <p:sp>
        <p:nvSpPr>
          <p:cNvPr id="22" name="Text 16"/>
          <p:cNvSpPr/>
          <p:nvPr/>
        </p:nvSpPr>
        <p:spPr>
          <a:xfrm>
            <a:off x="3879695" y="3939778"/>
            <a:ext cx="1384610" cy="30040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808" b="1" kern="0" spc="2" dirty="0">
                <a:solidFill>
                  <a:srgbClr val="D4AF37"/>
                </a:solidFill>
              </a:rPr>
              <a:t>"É A </a:t>
            </a:r>
            <a:r>
              <a:rPr lang="en-US" sz="1808" b="1" kern="0" spc="2" dirty="0">
                <a:solidFill>
                  <a:srgbClr val="D4AF37"/>
                </a:solidFill>
                <a:latin typeface="Cinzel" pitchFamily="2" charset="0"/>
              </a:rPr>
              <a:t>HORA</a:t>
            </a:r>
            <a:r>
              <a:rPr lang="en-US" sz="1808" b="1" kern="0" spc="2" dirty="0">
                <a:solidFill>
                  <a:srgbClr val="D4AF37"/>
                </a:solidFill>
              </a:rPr>
              <a:t>!"</a:t>
            </a:r>
            <a:endParaRPr lang="en-US" sz="1808" dirty="0"/>
          </a:p>
        </p:txBody>
      </p:sp>
      <p:sp>
        <p:nvSpPr>
          <p:cNvPr id="23" name="Text 17"/>
          <p:cNvSpPr/>
          <p:nvPr/>
        </p:nvSpPr>
        <p:spPr>
          <a:xfrm>
            <a:off x="2793468" y="4361259"/>
            <a:ext cx="3557064" cy="1469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942" i="1" dirty="0">
                <a:solidFill>
                  <a:srgbClr val="F5E6D3"/>
                </a:solidFill>
                <a:latin typeface="Merriweather" panose="00000500000000000000" pitchFamily="2" charset="0"/>
              </a:rPr>
              <a:t>O apelo final de Pessoa para que Portugal cumpra o seu destino.</a:t>
            </a:r>
            <a:endParaRPr lang="en-US" sz="942" dirty="0">
              <a:latin typeface="Merriweather" panose="00000500000000000000" pitchFamily="2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42938" y="428625"/>
            <a:ext cx="7858125" cy="587573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642938" y="1001911"/>
            <a:ext cx="7858125" cy="14288"/>
          </a:xfrm>
          <a:prstGeom prst="rect">
            <a:avLst/>
          </a:prstGeom>
          <a:solidFill>
            <a:srgbClr val="D4AF37"/>
          </a:solidFill>
          <a:ln/>
        </p:spPr>
      </p:sp>
      <p:sp>
        <p:nvSpPr>
          <p:cNvPr id="5" name="Text 2"/>
          <p:cNvSpPr/>
          <p:nvPr/>
        </p:nvSpPr>
        <p:spPr>
          <a:xfrm>
            <a:off x="2827933" y="428625"/>
            <a:ext cx="3488134" cy="539122"/>
          </a:xfrm>
          <a:prstGeom prst="rect">
            <a:avLst/>
          </a:prstGeom>
          <a:noFill/>
          <a:ln/>
        </p:spPr>
        <p:txBody>
          <a:bodyPr wrap="none" lIns="0" tIns="0" rIns="0" bIns="127508" rtlCol="0" anchor="t">
            <a:spAutoFit/>
          </a:bodyPr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2436" b="1" dirty="0">
                <a:solidFill>
                  <a:srgbClr val="2C1A1D"/>
                </a:solidFill>
                <a:latin typeface="Cinzel" pitchFamily="2" charset="0"/>
              </a:rPr>
              <a:t>Fontes Consultadas</a:t>
            </a:r>
            <a:endParaRPr lang="en-US" sz="2436" dirty="0">
              <a:latin typeface="Cinzel" pitchFamily="2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42938" y="1287661"/>
            <a:ext cx="7858125" cy="3427214"/>
          </a:xfrm>
          <a:prstGeom prst="rect">
            <a:avLst/>
          </a:prstGeom>
          <a:solidFill>
            <a:srgbClr val="FFFFFF">
              <a:alpha val="40000"/>
            </a:srgbClr>
          </a:solidFill>
          <a:ln w="18288">
            <a:solidFill>
              <a:srgbClr val="8B4513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219" y="2478881"/>
            <a:ext cx="1071563" cy="1071563"/>
          </a:xfrm>
          <a:prstGeom prst="rect">
            <a:avLst/>
          </a:prstGeom>
        </p:spPr>
      </p:pic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688" y="1609130"/>
            <a:ext cx="160734" cy="142875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196578" y="1573411"/>
            <a:ext cx="1083630" cy="17267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2C1A1D"/>
                </a:solidFill>
                <a:latin typeface="Cinzel" pitchFamily="2" charset="0"/>
              </a:rPr>
              <a:t>Arquivo Pessoa</a:t>
            </a:r>
            <a:endParaRPr lang="en-US" sz="987" dirty="0">
              <a:latin typeface="Cinzel" pitchFamily="2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1196578" y="1803797"/>
            <a:ext cx="1651093" cy="13407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834" i="1" dirty="0">
                <a:solidFill>
                  <a:srgbClr val="555555"/>
                </a:solidFill>
                <a:hlinkClick r:id="rId6"/>
              </a:rPr>
              <a:t>http://arquivopessoa.net/textos/1286</a:t>
            </a:r>
            <a:endParaRPr lang="en-US" sz="834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9156" y="1609130"/>
            <a:ext cx="142875" cy="14287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4929188" y="1573411"/>
            <a:ext cx="1857881" cy="17267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2C1A1D"/>
                </a:solidFill>
                <a:latin typeface="Cinzel" pitchFamily="2" charset="0"/>
              </a:rPr>
              <a:t>Wikipedia - Quinto Império</a:t>
            </a:r>
            <a:endParaRPr lang="en-US" sz="987" dirty="0">
              <a:latin typeface="Cinzel" pitchFamily="2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4929188" y="1803797"/>
            <a:ext cx="2301912" cy="13407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834" i="1" dirty="0">
                <a:solidFill>
                  <a:srgbClr val="555555"/>
                </a:solidFill>
                <a:hlinkClick r:id="rId8"/>
              </a:rPr>
              <a:t>https://pt.wikipedia.org/wiki/Quinto_Imp%C3%A9rio</a:t>
            </a:r>
            <a:endParaRPr lang="en-US" sz="834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8688" y="2352080"/>
            <a:ext cx="125016" cy="142875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160859" y="2316361"/>
            <a:ext cx="1561325" cy="17267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2C1A1D"/>
                </a:solidFill>
                <a:latin typeface="Cinzel" pitchFamily="2" charset="0"/>
              </a:rPr>
              <a:t>Análise de "Mensagem"</a:t>
            </a:r>
            <a:endParaRPr lang="en-US" sz="987" dirty="0">
              <a:latin typeface="Cinzel" pitchFamily="2" charset="0"/>
            </a:endParaRPr>
          </a:p>
        </p:txBody>
      </p:sp>
      <p:sp>
        <p:nvSpPr>
          <p:cNvPr id="16" name="Text 9"/>
          <p:cNvSpPr/>
          <p:nvPr/>
        </p:nvSpPr>
        <p:spPr>
          <a:xfrm>
            <a:off x="1160859" y="2546747"/>
            <a:ext cx="2412520" cy="13407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834" i="1" dirty="0">
                <a:solidFill>
                  <a:srgbClr val="555555"/>
                </a:solidFill>
                <a:hlinkClick r:id="rId10"/>
              </a:rPr>
              <a:t>https://www.inverso.pt/Mensagem/Brazao/DjoaoI.htm</a:t>
            </a:r>
            <a:endParaRPr lang="en-US" sz="834" dirty="0"/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9156" y="2352080"/>
            <a:ext cx="142875" cy="142875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4929188" y="2316361"/>
            <a:ext cx="2074286" cy="17267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2C1A1D"/>
                </a:solidFill>
                <a:latin typeface="Cinzel" pitchFamily="2" charset="0"/>
              </a:rPr>
              <a:t>Características Épico-Líricas</a:t>
            </a:r>
            <a:endParaRPr lang="en-US" sz="987" dirty="0">
              <a:latin typeface="Cinzel" pitchFamily="2" charset="0"/>
            </a:endParaRPr>
          </a:p>
        </p:txBody>
      </p:sp>
      <p:sp>
        <p:nvSpPr>
          <p:cNvPr id="19" name="Text 11"/>
          <p:cNvSpPr/>
          <p:nvPr/>
        </p:nvSpPr>
        <p:spPr>
          <a:xfrm>
            <a:off x="4929188" y="2546747"/>
            <a:ext cx="1636666" cy="13407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834" i="1" dirty="0">
                <a:solidFill>
                  <a:srgbClr val="555555"/>
                </a:solidFill>
                <a:hlinkClick r:id="rId12"/>
              </a:rPr>
              <a:t>http://12portugues-cad.blogspot.com</a:t>
            </a:r>
            <a:endParaRPr lang="en-US" sz="834" dirty="0"/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8688" y="3095030"/>
            <a:ext cx="178594" cy="142875"/>
          </a:xfrm>
          <a:prstGeom prst="rect">
            <a:avLst/>
          </a:prstGeom>
        </p:spPr>
      </p:pic>
      <p:sp>
        <p:nvSpPr>
          <p:cNvPr id="21" name="Text 12"/>
          <p:cNvSpPr/>
          <p:nvPr/>
        </p:nvSpPr>
        <p:spPr>
          <a:xfrm>
            <a:off x="1214438" y="3059311"/>
            <a:ext cx="2447786" cy="17267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2C1A1D"/>
                </a:solidFill>
                <a:latin typeface="Cinzel" pitchFamily="2" charset="0"/>
              </a:rPr>
              <a:t>Comparação Lusíadas vs Mensagem</a:t>
            </a:r>
            <a:endParaRPr lang="en-US" sz="987" dirty="0">
              <a:latin typeface="Cinzel" pitchFamily="2" charset="0"/>
            </a:endParaRPr>
          </a:p>
        </p:txBody>
      </p:sp>
      <p:sp>
        <p:nvSpPr>
          <p:cNvPr id="22" name="Text 13"/>
          <p:cNvSpPr/>
          <p:nvPr/>
        </p:nvSpPr>
        <p:spPr>
          <a:xfrm>
            <a:off x="1214438" y="3289697"/>
            <a:ext cx="1817805" cy="13407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834" i="1" dirty="0">
                <a:solidFill>
                  <a:srgbClr val="555555"/>
                </a:solidFill>
                <a:hlinkClick r:id="rId14"/>
              </a:rPr>
              <a:t>https://pt.scribd.com/document/6814781</a:t>
            </a:r>
            <a:endParaRPr lang="en-US" sz="834" dirty="0"/>
          </a:p>
        </p:txBody>
      </p:sp>
      <p:pic>
        <p:nvPicPr>
          <p:cNvPr id="23" name="Image 7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79156" y="3095030"/>
            <a:ext cx="142875" cy="142875"/>
          </a:xfrm>
          <a:prstGeom prst="rect">
            <a:avLst/>
          </a:prstGeom>
        </p:spPr>
      </p:pic>
      <p:sp>
        <p:nvSpPr>
          <p:cNvPr id="24" name="Text 14"/>
          <p:cNvSpPr/>
          <p:nvPr/>
        </p:nvSpPr>
        <p:spPr>
          <a:xfrm>
            <a:off x="4929188" y="3059311"/>
            <a:ext cx="1992533" cy="17267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2C1A1D"/>
                </a:solidFill>
                <a:latin typeface="Cinzel" pitchFamily="2" charset="0"/>
              </a:rPr>
              <a:t>Infopédia - Fernando Pessoa</a:t>
            </a:r>
            <a:endParaRPr lang="en-US" sz="987" dirty="0">
              <a:latin typeface="Cinzel" pitchFamily="2" charset="0"/>
            </a:endParaRPr>
          </a:p>
        </p:txBody>
      </p:sp>
      <p:sp>
        <p:nvSpPr>
          <p:cNvPr id="25" name="Text 15"/>
          <p:cNvSpPr/>
          <p:nvPr/>
        </p:nvSpPr>
        <p:spPr>
          <a:xfrm>
            <a:off x="4929188" y="3289697"/>
            <a:ext cx="1112484" cy="13407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834" i="1" dirty="0">
                <a:solidFill>
                  <a:srgbClr val="555555"/>
                </a:solidFill>
                <a:hlinkClick r:id="rId16"/>
              </a:rPr>
              <a:t>https://www.infopedia.pt</a:t>
            </a:r>
            <a:endParaRPr lang="en-US" sz="834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736294" y="500063"/>
            <a:ext cx="5671412" cy="673298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1736294" y="1151930"/>
            <a:ext cx="5671412" cy="21431"/>
          </a:xfrm>
          <a:prstGeom prst="rect">
            <a:avLst/>
          </a:prstGeom>
          <a:solidFill>
            <a:srgbClr val="D4AF37"/>
          </a:solidFill>
          <a:ln/>
        </p:spPr>
      </p:sp>
      <p:sp>
        <p:nvSpPr>
          <p:cNvPr id="5" name="Text 2"/>
          <p:cNvSpPr/>
          <p:nvPr/>
        </p:nvSpPr>
        <p:spPr>
          <a:xfrm>
            <a:off x="2136621" y="500063"/>
            <a:ext cx="4870757" cy="604396"/>
          </a:xfrm>
          <a:prstGeom prst="rect">
            <a:avLst/>
          </a:prstGeom>
          <a:noFill/>
          <a:ln/>
        </p:spPr>
        <p:txBody>
          <a:bodyPr wrap="none" lIns="0" tIns="0" rIns="0" bIns="127508" rtlCol="0" anchor="t">
            <a:spAutoFit/>
          </a:bodyPr>
          <a:lstStyle/>
          <a:p>
            <a:pPr marL="0" indent="0" algn="ctr">
              <a:lnSpc>
                <a:spcPts val="3800"/>
              </a:lnSpc>
              <a:buNone/>
            </a:pPr>
            <a:r>
              <a:rPr lang="en-US" sz="2862" b="1" kern="0" spc="2" dirty="0">
                <a:solidFill>
                  <a:srgbClr val="2C1A1D"/>
                </a:solidFill>
                <a:latin typeface="Cinzel" pitchFamily="2" charset="0"/>
              </a:rPr>
              <a:t>Obrigado pela Atenção!</a:t>
            </a:r>
            <a:endParaRPr lang="en-US" sz="2862" dirty="0">
              <a:latin typeface="Cinzel" pitchFamily="2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928688" y="1394817"/>
            <a:ext cx="2000250" cy="2286000"/>
          </a:xfrm>
          <a:prstGeom prst="rect">
            <a:avLst/>
          </a:prstGeom>
          <a:solidFill>
            <a:srgbClr val="FFFFFF"/>
          </a:solidFill>
          <a:ln w="36576">
            <a:solidFill>
              <a:srgbClr val="2C1A1D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88" y="1394817"/>
            <a:ext cx="2000250" cy="2286000"/>
          </a:xfrm>
          <a:prstGeom prst="rect">
            <a:avLst/>
          </a:prstGeom>
        </p:spPr>
      </p:pic>
      <p:sp>
        <p:nvSpPr>
          <p:cNvPr id="12" name="Shape 6"/>
          <p:cNvSpPr/>
          <p:nvPr/>
        </p:nvSpPr>
        <p:spPr>
          <a:xfrm>
            <a:off x="6215063" y="1394817"/>
            <a:ext cx="2000250" cy="2286000"/>
          </a:xfrm>
          <a:prstGeom prst="rect">
            <a:avLst/>
          </a:prstGeom>
          <a:solidFill>
            <a:srgbClr val="FFFFFF"/>
          </a:solidFill>
          <a:ln w="36576">
            <a:solidFill>
              <a:srgbClr val="2C1A1D"/>
            </a:solidFill>
            <a:prstDash val="solid"/>
          </a:ln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063" y="1394817"/>
            <a:ext cx="2000250" cy="2286000"/>
          </a:xfrm>
          <a:prstGeom prst="rect">
            <a:avLst/>
          </a:prstGeom>
        </p:spPr>
      </p:pic>
      <p:sp>
        <p:nvSpPr>
          <p:cNvPr id="14" name="Shape 7"/>
          <p:cNvSpPr/>
          <p:nvPr/>
        </p:nvSpPr>
        <p:spPr>
          <a:xfrm>
            <a:off x="1324988" y="3832026"/>
            <a:ext cx="6286500" cy="719733"/>
          </a:xfrm>
          <a:prstGeom prst="rect">
            <a:avLst/>
          </a:prstGeom>
          <a:solidFill>
            <a:srgbClr val="2C1A1D"/>
          </a:solidFill>
          <a:ln w="18288">
            <a:solidFill>
              <a:srgbClr val="D4AF37"/>
            </a:solidFill>
            <a:prstDash val="solid"/>
          </a:ln>
        </p:spPr>
      </p:sp>
      <p:sp>
        <p:nvSpPr>
          <p:cNvPr id="15" name="Text 8"/>
          <p:cNvSpPr/>
          <p:nvPr/>
        </p:nvSpPr>
        <p:spPr>
          <a:xfrm>
            <a:off x="3667922" y="3946326"/>
            <a:ext cx="1600631" cy="15388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942" kern="0" spc="2" dirty="0">
                <a:solidFill>
                  <a:srgbClr val="D4AF37"/>
                </a:solidFill>
                <a:latin typeface="Cinzel" pitchFamily="2" charset="0"/>
              </a:rPr>
              <a:t>Trabalho Realizado Por</a:t>
            </a:r>
            <a:endParaRPr lang="en-US" sz="942" dirty="0">
              <a:latin typeface="Cinzel" pitchFamily="2" charset="0"/>
            </a:endParaRPr>
          </a:p>
        </p:txBody>
      </p:sp>
      <p:sp>
        <p:nvSpPr>
          <p:cNvPr id="16" name="Text 9"/>
          <p:cNvSpPr/>
          <p:nvPr/>
        </p:nvSpPr>
        <p:spPr>
          <a:xfrm>
            <a:off x="2785886" y="4192785"/>
            <a:ext cx="3364704" cy="22942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397" b="1" dirty="0">
                <a:solidFill>
                  <a:srgbClr val="F5E6D3"/>
                </a:solidFill>
                <a:latin typeface="Merriweather" panose="00000500000000000000" pitchFamily="2" charset="0"/>
              </a:rPr>
              <a:t>Marcos Fernandes &amp; Rodrigo Ferreira</a:t>
            </a:r>
            <a:endParaRPr lang="en-US" sz="1397" dirty="0">
              <a:latin typeface="Merriweather" panose="00000500000000000000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57703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0062" y="500063"/>
            <a:ext cx="5107781" cy="534762"/>
          </a:xfrm>
          <a:prstGeom prst="rect">
            <a:avLst/>
          </a:prstGeom>
          <a:noFill/>
          <a:ln/>
        </p:spPr>
        <p:txBody>
          <a:bodyPr wrap="square" lIns="0" tIns="0" rIns="0" bIns="85090" rtlCol="0" anchor="t">
            <a:spAutoFit/>
          </a:bodyPr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649" b="1" dirty="0">
                <a:solidFill>
                  <a:srgbClr val="2C1A1D"/>
                </a:solidFill>
                <a:latin typeface="Cinzel" pitchFamily="2" charset="0"/>
              </a:rPr>
              <a:t>De "Portugal" a "Mensagem"</a:t>
            </a:r>
            <a:endParaRPr lang="en-US" sz="2649" dirty="0">
              <a:latin typeface="Cinzel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00062" y="1470511"/>
            <a:ext cx="4572000" cy="109723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ts val="2200"/>
              </a:lnSpc>
              <a:buNone/>
            </a:pPr>
            <a:r>
              <a:rPr lang="en-US" sz="1269" dirty="0">
                <a:solidFill>
                  <a:srgbClr val="2C1A1D"/>
                </a:solidFill>
                <a:latin typeface="Merriweather" panose="00000500000000000000" pitchFamily="2" charset="0"/>
              </a:rPr>
              <a:t>O título original da obra era simplesmente </a:t>
            </a:r>
            <a:r>
              <a:rPr lang="en-US" sz="1193" b="1" dirty="0">
                <a:solidFill>
                  <a:srgbClr val="2C1A1D"/>
                </a:solidFill>
                <a:latin typeface="Merriweather" panose="00000500000000000000" pitchFamily="2" charset="0"/>
              </a:rPr>
              <a:t>"Portugal"</a:t>
            </a:r>
            <a:r>
              <a:rPr lang="en-US" sz="1269" dirty="0">
                <a:solidFill>
                  <a:srgbClr val="2C1A1D"/>
                </a:solidFill>
                <a:latin typeface="Merriweather" panose="00000500000000000000" pitchFamily="2" charset="0"/>
              </a:rPr>
              <a:t>. No entanto, Fernando Pessoa decidiu alterá-lo por sugestão de um amigo, Cunha Dias, que considerou o nome demasiado comum para a época.</a:t>
            </a:r>
            <a:endParaRPr lang="en-US" sz="1269" dirty="0">
              <a:latin typeface="Merriweather" panose="00000500000000000000" pitchFamily="2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00062" y="2987263"/>
            <a:ext cx="4572000" cy="81830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ts val="2200"/>
              </a:lnSpc>
              <a:buNone/>
            </a:pPr>
            <a:r>
              <a:rPr lang="en-US" sz="1269" dirty="0">
                <a:solidFill>
                  <a:srgbClr val="2C1A1D"/>
                </a:solidFill>
                <a:latin typeface="Merriweather" panose="00000500000000000000" pitchFamily="2" charset="0"/>
              </a:rPr>
              <a:t>O novo título, </a:t>
            </a:r>
            <a:r>
              <a:rPr lang="en-US" sz="1193" b="1" dirty="0">
                <a:solidFill>
                  <a:srgbClr val="2C1A1D"/>
                </a:solidFill>
                <a:latin typeface="Merriweather" panose="00000500000000000000" pitchFamily="2" charset="0"/>
              </a:rPr>
              <a:t>"Mensagem"</a:t>
            </a:r>
            <a:r>
              <a:rPr lang="en-US" sz="1269" dirty="0">
                <a:solidFill>
                  <a:srgbClr val="2C1A1D"/>
                </a:solidFill>
                <a:latin typeface="Merriweather" panose="00000500000000000000" pitchFamily="2" charset="0"/>
              </a:rPr>
              <a:t>, revelou-se uma escolha profética, carregada de significados ocultos e simbolismo esotérico que definem a própria essência da obra.</a:t>
            </a:r>
            <a:endParaRPr lang="en-US" sz="1269" dirty="0">
              <a:latin typeface="Merriweather" panose="00000500000000000000" pitchFamily="2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00063" y="4291160"/>
            <a:ext cx="4572000" cy="928688"/>
          </a:xfrm>
          <a:prstGeom prst="rect">
            <a:avLst/>
          </a:prstGeom>
          <a:solidFill>
            <a:srgbClr val="8B4513">
              <a:alpha val="10000"/>
            </a:srgbClr>
          </a:solidFill>
          <a:ln/>
        </p:spPr>
      </p:sp>
      <p:sp>
        <p:nvSpPr>
          <p:cNvPr id="7" name="Shape 4"/>
          <p:cNvSpPr/>
          <p:nvPr/>
        </p:nvSpPr>
        <p:spPr>
          <a:xfrm>
            <a:off x="500063" y="4291160"/>
            <a:ext cx="35719" cy="928688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8" name="Text 5"/>
          <p:cNvSpPr/>
          <p:nvPr/>
        </p:nvSpPr>
        <p:spPr>
          <a:xfrm>
            <a:off x="500063" y="4291160"/>
            <a:ext cx="4572000" cy="928688"/>
          </a:xfrm>
          <a:prstGeom prst="rect">
            <a:avLst/>
          </a:prstGeom>
          <a:noFill/>
          <a:ln/>
        </p:spPr>
        <p:txBody>
          <a:bodyPr wrap="square" lIns="170053" tIns="170053" rIns="170053" bIns="170053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9" i="1" dirty="0">
                <a:solidFill>
                  <a:srgbClr val="2C1A1D"/>
                </a:solidFill>
                <a:latin typeface="Merriweather" panose="00000500000000000000" pitchFamily="2" charset="0"/>
              </a:rPr>
              <a:t>"A palavra 'Mensagem' não foi escolhida ao acaso. Pessoa escondeu nela uma frase latina de Virgílio que resume toda a filosofia da obra."</a:t>
            </a:r>
            <a:endParaRPr lang="en-US" sz="1159" dirty="0">
              <a:latin typeface="Merriweather" panose="00000500000000000000" pitchFamily="2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971009" y="1223378"/>
            <a:ext cx="2586037" cy="3562629"/>
          </a:xfrm>
          <a:prstGeom prst="rect">
            <a:avLst/>
          </a:prstGeom>
          <a:solidFill>
            <a:srgbClr val="000000">
              <a:alpha val="0"/>
            </a:srgbClr>
          </a:solidFill>
          <a:ln w="73152">
            <a:solidFill>
              <a:srgbClr val="2C1A1D"/>
            </a:solidFill>
            <a:prstDash val="solid"/>
          </a:ln>
        </p:spPr>
        <p:txBody>
          <a:bodyPr/>
          <a:lstStyle/>
          <a:p>
            <a:r>
              <a:rPr lang="pt-PT" dirty="0"/>
              <a:t>º</a:t>
            </a:r>
            <a:endParaRPr lang="en-US" dirty="0"/>
          </a:p>
        </p:txBody>
      </p:sp>
      <p:sp>
        <p:nvSpPr>
          <p:cNvPr id="11" name="Text 7"/>
          <p:cNvSpPr/>
          <p:nvPr/>
        </p:nvSpPr>
        <p:spPr>
          <a:xfrm>
            <a:off x="7837224" y="5298430"/>
            <a:ext cx="806714" cy="13573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27" dirty="0">
                <a:solidFill>
                  <a:srgbClr val="8B4513"/>
                </a:solidFill>
              </a:rPr>
              <a:t>Fernando Pessoa</a:t>
            </a:r>
            <a:endParaRPr lang="en-US" sz="727" dirty="0"/>
          </a:p>
        </p:txBody>
      </p:sp>
      <p:pic>
        <p:nvPicPr>
          <p:cNvPr id="1026" name="Picture 2" descr="slide">
            <a:extLst>
              <a:ext uri="{FF2B5EF4-FFF2-40B4-BE49-F238E27FC236}">
                <a16:creationId xmlns:a16="http://schemas.microsoft.com/office/drawing/2014/main" id="{665361A1-DED6-0F46-1236-8A4CF4A48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3025" r="5995" b="3799"/>
          <a:stretch>
            <a:fillRect/>
          </a:stretch>
        </p:blipFill>
        <p:spPr bwMode="auto">
          <a:xfrm>
            <a:off x="6020938" y="1264534"/>
            <a:ext cx="2506975" cy="346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83125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00063" y="357188"/>
            <a:ext cx="8143875" cy="587573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500063" y="930473"/>
            <a:ext cx="8143875" cy="14288"/>
          </a:xfrm>
          <a:prstGeom prst="rect">
            <a:avLst/>
          </a:prstGeom>
          <a:solidFill>
            <a:srgbClr val="D4AF37"/>
          </a:solidFill>
          <a:ln/>
        </p:spPr>
      </p:sp>
      <p:sp>
        <p:nvSpPr>
          <p:cNvPr id="5" name="Text 2"/>
          <p:cNvSpPr/>
          <p:nvPr/>
        </p:nvSpPr>
        <p:spPr>
          <a:xfrm>
            <a:off x="1565569" y="357188"/>
            <a:ext cx="6012863" cy="539122"/>
          </a:xfrm>
          <a:prstGeom prst="rect">
            <a:avLst/>
          </a:prstGeom>
          <a:noFill/>
          <a:ln/>
        </p:spPr>
        <p:txBody>
          <a:bodyPr wrap="none" lIns="0" tIns="0" rIns="0" bIns="127508" rtlCol="0" anchor="t">
            <a:spAutoFit/>
          </a:bodyPr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2440" b="1" dirty="0">
                <a:solidFill>
                  <a:srgbClr val="2C1A1D"/>
                </a:solidFill>
                <a:latin typeface="Cinzel" pitchFamily="2" charset="0"/>
              </a:rPr>
              <a:t>Os Segredos Escondidos no Título</a:t>
            </a:r>
            <a:endParaRPr lang="en-US" sz="2440" dirty="0">
              <a:latin typeface="Cinzel" pitchFamily="2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00063" y="1216223"/>
            <a:ext cx="3857625" cy="3595427"/>
          </a:xfrm>
          <a:prstGeom prst="rect">
            <a:avLst/>
          </a:prstGeom>
          <a:solidFill>
            <a:srgbClr val="FFFFFF">
              <a:alpha val="30000"/>
            </a:srgbClr>
          </a:solidFill>
          <a:ln w="18288">
            <a:solidFill>
              <a:srgbClr val="8B4513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8856" y="1485900"/>
            <a:ext cx="285750" cy="28575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427054" y="1962745"/>
            <a:ext cx="1989327" cy="22942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397" b="1" dirty="0">
                <a:solidFill>
                  <a:srgbClr val="2C1A1D"/>
                </a:solidFill>
                <a:latin typeface="Merriweather" panose="00000500000000000000" pitchFamily="2" charset="0"/>
              </a:rPr>
              <a:t>"Mens Agitat Molem"</a:t>
            </a:r>
            <a:endParaRPr lang="en-US" sz="1397" dirty="0">
              <a:latin typeface="Merriweather" panose="00000500000000000000" pitchFamily="2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1514252" y="2378869"/>
            <a:ext cx="1814931" cy="682228"/>
          </a:xfrm>
          <a:prstGeom prst="rect">
            <a:avLst/>
          </a:prstGeom>
          <a:solidFill>
            <a:srgbClr val="2C1A1D"/>
          </a:solidFill>
          <a:ln/>
        </p:spPr>
      </p:sp>
      <p:sp>
        <p:nvSpPr>
          <p:cNvPr id="10" name="Text 6"/>
          <p:cNvSpPr/>
          <p:nvPr/>
        </p:nvSpPr>
        <p:spPr>
          <a:xfrm>
            <a:off x="1514252" y="2378869"/>
            <a:ext cx="1814931" cy="653384"/>
          </a:xfrm>
          <a:prstGeom prst="rect">
            <a:avLst/>
          </a:prstGeom>
          <a:noFill/>
          <a:ln/>
        </p:spPr>
        <p:txBody>
          <a:bodyPr wrap="square" lIns="212598" tIns="127508" rIns="212598" bIns="127508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00" b="1" dirty="0">
                <a:solidFill>
                  <a:srgbClr val="D4AF37"/>
                </a:solidFill>
                <a:latin typeface="Merriweather" panose="00000500000000000000" pitchFamily="2" charset="0"/>
              </a:rPr>
              <a:t>MENS</a:t>
            </a:r>
            <a:r>
              <a:rPr lang="en-US" sz="1100" dirty="0">
                <a:solidFill>
                  <a:srgbClr val="666666"/>
                </a:solidFill>
                <a:latin typeface="Merriweather" panose="00000500000000000000" pitchFamily="2" charset="0"/>
              </a:rPr>
              <a:t>agitatmol</a:t>
            </a:r>
            <a:r>
              <a:rPr lang="en-US" sz="1100" b="1" dirty="0">
                <a:solidFill>
                  <a:srgbClr val="D4AF37"/>
                </a:solidFill>
                <a:latin typeface="Merriweather" panose="00000500000000000000" pitchFamily="2" charset="0"/>
              </a:rPr>
              <a:t>EM</a:t>
            </a:r>
            <a:r>
              <a:rPr lang="en-US" sz="1100" dirty="0">
                <a:solidFill>
                  <a:srgbClr val="F5E6D3"/>
                </a:solidFill>
                <a:latin typeface="Merriweather" panose="00000500000000000000" pitchFamily="2" charset="0"/>
              </a:rPr>
              <a:t>
</a:t>
            </a:r>
            <a:r>
              <a:rPr lang="en-US" sz="1100" b="1" dirty="0">
                <a:solidFill>
                  <a:srgbClr val="D4AF37"/>
                </a:solidFill>
                <a:latin typeface="Merriweather" panose="00000500000000000000" pitchFamily="2" charset="0"/>
              </a:rPr>
              <a:t>AG</a:t>
            </a:r>
            <a:r>
              <a:rPr lang="en-US" sz="1100" dirty="0">
                <a:solidFill>
                  <a:srgbClr val="666666"/>
                </a:solidFill>
                <a:latin typeface="Merriweather" panose="00000500000000000000" pitchFamily="2" charset="0"/>
              </a:rPr>
              <a:t>itat</a:t>
            </a:r>
            <a:endParaRPr lang="en-US" sz="1100" dirty="0">
              <a:latin typeface="Merriweather" panose="00000500000000000000" pitchFamily="2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2007354" y="3239691"/>
            <a:ext cx="828753" cy="17267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8B4513"/>
                </a:solidFill>
                <a:latin typeface="Cinzel" pitchFamily="2" charset="0"/>
              </a:rPr>
              <a:t>Significado</a:t>
            </a:r>
            <a:endParaRPr lang="en-US" sz="987" dirty="0">
              <a:latin typeface="Cinzel" pitchFamily="2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1626642" y="3505795"/>
            <a:ext cx="1590179" cy="18537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940" dirty="0">
                <a:solidFill>
                  <a:srgbClr val="2C1A1D"/>
                </a:solidFill>
                <a:latin typeface="Merriweather" panose="00000500000000000000" pitchFamily="2" charset="0"/>
              </a:rPr>
              <a:t>"A mente move a matéria"</a:t>
            </a:r>
            <a:endParaRPr lang="en-US" sz="940" dirty="0">
              <a:latin typeface="Merriweather" panose="00000500000000000000" pitchFamily="2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714375" y="4132994"/>
            <a:ext cx="3414713" cy="429541"/>
          </a:xfrm>
          <a:prstGeom prst="rect">
            <a:avLst/>
          </a:prstGeom>
          <a:noFill/>
          <a:ln/>
        </p:spPr>
        <p:txBody>
          <a:bodyPr wrap="square" lIns="0" tIns="127508" rIns="0" bIns="0" rtlCol="0" anchor="t">
            <a:spAutoFit/>
          </a:bodyPr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940" i="1" dirty="0">
                <a:solidFill>
                  <a:srgbClr val="2C1A1D"/>
                </a:solidFill>
                <a:latin typeface="Merriweather" panose="00000500000000000000" pitchFamily="2" charset="0"/>
              </a:rPr>
              <a:t>A obra visa </a:t>
            </a:r>
            <a:r>
              <a:rPr lang="en-US" sz="940" i="1" dirty="0" err="1">
                <a:solidFill>
                  <a:srgbClr val="2C1A1D"/>
                </a:solidFill>
                <a:latin typeface="Merriweather" panose="00000500000000000000" pitchFamily="2" charset="0"/>
              </a:rPr>
              <a:t>libertar</a:t>
            </a:r>
            <a:r>
              <a:rPr lang="en-US" sz="940" i="1" dirty="0">
                <a:solidFill>
                  <a:srgbClr val="2C1A1D"/>
                </a:solidFill>
                <a:latin typeface="Merriweather" panose="00000500000000000000" pitchFamily="2" charset="0"/>
              </a:rPr>
              <a:t> as mentes portuguesas para transformar a realidade e construir o futuro.</a:t>
            </a:r>
            <a:endParaRPr lang="en-US" sz="940" dirty="0">
              <a:latin typeface="Merriweather" panose="00000500000000000000" pitchFamily="2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4772025" y="1216223"/>
            <a:ext cx="3871913" cy="3595427"/>
          </a:xfrm>
          <a:prstGeom prst="rect">
            <a:avLst/>
          </a:prstGeom>
          <a:solidFill>
            <a:srgbClr val="FFFFFF">
              <a:alpha val="30000"/>
            </a:srgbClr>
          </a:solidFill>
          <a:ln w="18288">
            <a:solidFill>
              <a:srgbClr val="8B4513"/>
            </a:solidFill>
            <a:prstDash val="solid"/>
          </a:ln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7969" y="1485900"/>
            <a:ext cx="214313" cy="28575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6067512" y="1962745"/>
            <a:ext cx="1295226" cy="22942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397" b="1" dirty="0">
                <a:solidFill>
                  <a:srgbClr val="2C1A1D"/>
                </a:solidFill>
                <a:latin typeface="Merriweather" panose="00000500000000000000" pitchFamily="2" charset="0"/>
              </a:rPr>
              <a:t>"Ens Gemma"</a:t>
            </a:r>
            <a:endParaRPr lang="en-US" sz="1397" dirty="0">
              <a:latin typeface="Merriweather" panose="00000500000000000000" pitchFamily="2" charset="0"/>
            </a:endParaRPr>
          </a:p>
        </p:txBody>
      </p:sp>
      <p:sp>
        <p:nvSpPr>
          <p:cNvPr id="17" name="Shape 12"/>
          <p:cNvSpPr/>
          <p:nvPr/>
        </p:nvSpPr>
        <p:spPr>
          <a:xfrm>
            <a:off x="6018386" y="2378869"/>
            <a:ext cx="1393450" cy="932259"/>
          </a:xfrm>
          <a:prstGeom prst="rect">
            <a:avLst/>
          </a:prstGeom>
          <a:solidFill>
            <a:srgbClr val="2C1A1D"/>
          </a:solidFill>
          <a:ln/>
        </p:spPr>
      </p:sp>
      <p:sp>
        <p:nvSpPr>
          <p:cNvPr id="18" name="Text 13"/>
          <p:cNvSpPr/>
          <p:nvPr/>
        </p:nvSpPr>
        <p:spPr>
          <a:xfrm>
            <a:off x="6018386" y="2378869"/>
            <a:ext cx="1393450" cy="858568"/>
          </a:xfrm>
          <a:prstGeom prst="rect">
            <a:avLst/>
          </a:prstGeom>
          <a:noFill/>
          <a:ln/>
        </p:spPr>
        <p:txBody>
          <a:bodyPr wrap="square" lIns="212598" tIns="127508" rIns="212598" bIns="127508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00" dirty="0">
                <a:solidFill>
                  <a:srgbClr val="F5E6D3"/>
                </a:solidFill>
                <a:latin typeface="Merriweather" panose="00000500000000000000" pitchFamily="2" charset="0"/>
              </a:rPr>
              <a:t>MENSAGEM
 ↓
</a:t>
            </a:r>
            <a:r>
              <a:rPr lang="en-US" sz="1100" b="1" dirty="0">
                <a:solidFill>
                  <a:srgbClr val="D4AF37"/>
                </a:solidFill>
                <a:latin typeface="Merriweather" panose="00000500000000000000" pitchFamily="2" charset="0"/>
              </a:rPr>
              <a:t>ENS GEMMA</a:t>
            </a:r>
            <a:endParaRPr lang="en-US" sz="1100" dirty="0">
              <a:latin typeface="Merriweather" panose="00000500000000000000" pitchFamily="2" charset="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6300748" y="3489722"/>
            <a:ext cx="828753" cy="17267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8B4513"/>
                </a:solidFill>
                <a:latin typeface="Cinzel" pitchFamily="2" charset="0"/>
              </a:rPr>
              <a:t>Significado</a:t>
            </a:r>
            <a:endParaRPr lang="en-US" sz="987" dirty="0">
              <a:latin typeface="Cinzel" pitchFamily="2" charset="0"/>
            </a:endParaRPr>
          </a:p>
        </p:txBody>
      </p:sp>
      <p:sp>
        <p:nvSpPr>
          <p:cNvPr id="20" name="Text 15"/>
          <p:cNvSpPr/>
          <p:nvPr/>
        </p:nvSpPr>
        <p:spPr>
          <a:xfrm>
            <a:off x="5918418" y="3755827"/>
            <a:ext cx="1593386" cy="18537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940" dirty="0">
                <a:solidFill>
                  <a:srgbClr val="2C1A1D"/>
                </a:solidFill>
                <a:latin typeface="Merriweather" panose="00000500000000000000" pitchFamily="2" charset="0"/>
              </a:rPr>
              <a:t>"Ente em Gema" ou "Ovo"</a:t>
            </a:r>
            <a:endParaRPr lang="en-US" sz="940" dirty="0">
              <a:latin typeface="Merriweather" panose="00000500000000000000" pitchFamily="2" charset="0"/>
            </a:endParaRPr>
          </a:p>
        </p:txBody>
      </p:sp>
      <p:sp>
        <p:nvSpPr>
          <p:cNvPr id="21" name="Text 16"/>
          <p:cNvSpPr/>
          <p:nvPr/>
        </p:nvSpPr>
        <p:spPr>
          <a:xfrm>
            <a:off x="5000625" y="4107656"/>
            <a:ext cx="3429000" cy="429541"/>
          </a:xfrm>
          <a:prstGeom prst="rect">
            <a:avLst/>
          </a:prstGeom>
          <a:noFill/>
          <a:ln/>
        </p:spPr>
        <p:txBody>
          <a:bodyPr wrap="square" lIns="0" tIns="127508" rIns="0" bIns="0" rtlCol="0" anchor="t">
            <a:spAutoFit/>
          </a:bodyPr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940" i="1" dirty="0">
                <a:solidFill>
                  <a:srgbClr val="2C1A1D"/>
                </a:solidFill>
                <a:latin typeface="Merriweather" panose="00000500000000000000" pitchFamily="2" charset="0"/>
              </a:rPr>
              <a:t>Portugal como um ovo, um embrião de algo maior que está para nascer: o Quinto Império.</a:t>
            </a:r>
            <a:endParaRPr lang="en-US" sz="940" dirty="0">
              <a:latin typeface="Merriweather" panose="00000500000000000000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302002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00063" y="357188"/>
            <a:ext cx="8143875" cy="63758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500063" y="973336"/>
            <a:ext cx="8143875" cy="21431"/>
          </a:xfrm>
          <a:prstGeom prst="rect">
            <a:avLst/>
          </a:prstGeom>
          <a:solidFill>
            <a:srgbClr val="D4AF37"/>
          </a:solidFill>
          <a:ln/>
        </p:spPr>
      </p:sp>
      <p:sp>
        <p:nvSpPr>
          <p:cNvPr id="5" name="Text 2"/>
          <p:cNvSpPr/>
          <p:nvPr/>
        </p:nvSpPr>
        <p:spPr>
          <a:xfrm>
            <a:off x="1944678" y="357188"/>
            <a:ext cx="5254645" cy="561564"/>
          </a:xfrm>
          <a:prstGeom prst="rect">
            <a:avLst/>
          </a:prstGeom>
          <a:noFill/>
          <a:ln/>
        </p:spPr>
        <p:txBody>
          <a:bodyPr wrap="none" lIns="0" tIns="0" rIns="0" bIns="85090" rtlCol="0" anchor="t">
            <a:spAutoFit/>
          </a:bodyPr>
          <a:lstStyle/>
          <a:p>
            <a:pPr marL="0" indent="0" algn="ctr">
              <a:lnSpc>
                <a:spcPts val="3800"/>
              </a:lnSpc>
              <a:buNone/>
            </a:pPr>
            <a:r>
              <a:rPr lang="en-US" sz="2862" b="1" dirty="0">
                <a:solidFill>
                  <a:srgbClr val="2C1A1D"/>
                </a:solidFill>
                <a:latin typeface="Cinzel" pitchFamily="2" charset="0"/>
              </a:rPr>
              <a:t>Uma Obra de Dois Mundos</a:t>
            </a:r>
            <a:endParaRPr lang="en-US" sz="2862" dirty="0">
              <a:latin typeface="Cinzel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080133" y="1164529"/>
            <a:ext cx="4983736" cy="19633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269" i="1" dirty="0">
                <a:solidFill>
                  <a:srgbClr val="8B4513"/>
                </a:solidFill>
                <a:latin typeface="Merriweather" panose="00000500000000000000" pitchFamily="2" charset="0"/>
              </a:rPr>
              <a:t>Para </a:t>
            </a:r>
            <a:r>
              <a:rPr lang="en-US" sz="1269" i="1" dirty="0" err="1">
                <a:solidFill>
                  <a:srgbClr val="8B4513"/>
                </a:solidFill>
                <a:latin typeface="Merriweather" panose="00000500000000000000" pitchFamily="2" charset="0"/>
              </a:rPr>
              <a:t>perceber</a:t>
            </a:r>
            <a:r>
              <a:rPr lang="en-US" sz="1269" i="1" dirty="0">
                <a:solidFill>
                  <a:srgbClr val="8B4513"/>
                </a:solidFill>
                <a:latin typeface="Merriweather" panose="00000500000000000000" pitchFamily="2" charset="0"/>
              </a:rPr>
              <a:t> a Mensagem, é preciso </a:t>
            </a:r>
            <a:r>
              <a:rPr lang="en-US" sz="1269" i="1" dirty="0" err="1">
                <a:solidFill>
                  <a:srgbClr val="8B4513"/>
                </a:solidFill>
                <a:latin typeface="Merriweather" panose="00000500000000000000" pitchFamily="2" charset="0"/>
              </a:rPr>
              <a:t>distinguir</a:t>
            </a:r>
            <a:r>
              <a:rPr lang="en-US" sz="1269" i="1" dirty="0">
                <a:solidFill>
                  <a:srgbClr val="8B4513"/>
                </a:solidFill>
                <a:latin typeface="Merriweather" panose="00000500000000000000" pitchFamily="2" charset="0"/>
              </a:rPr>
              <a:t> </a:t>
            </a:r>
            <a:r>
              <a:rPr lang="en-US" sz="1269" i="1" dirty="0" err="1">
                <a:solidFill>
                  <a:srgbClr val="8B4513"/>
                </a:solidFill>
                <a:latin typeface="Merriweather" panose="00000500000000000000" pitchFamily="2" charset="0"/>
              </a:rPr>
              <a:t>estes</a:t>
            </a:r>
            <a:r>
              <a:rPr lang="en-US" sz="1269" i="1" dirty="0">
                <a:solidFill>
                  <a:srgbClr val="8B4513"/>
                </a:solidFill>
                <a:latin typeface="Merriweather" panose="00000500000000000000" pitchFamily="2" charset="0"/>
              </a:rPr>
              <a:t> </a:t>
            </a:r>
            <a:r>
              <a:rPr lang="en-US" sz="1269" i="1" dirty="0" err="1">
                <a:solidFill>
                  <a:srgbClr val="8B4513"/>
                </a:solidFill>
                <a:latin typeface="Merriweather" panose="00000500000000000000" pitchFamily="2" charset="0"/>
              </a:rPr>
              <a:t>dois</a:t>
            </a:r>
            <a:r>
              <a:rPr lang="en-US" sz="1269" i="1" dirty="0">
                <a:solidFill>
                  <a:srgbClr val="8B4513"/>
                </a:solidFill>
                <a:latin typeface="Merriweather" panose="00000500000000000000" pitchFamily="2" charset="0"/>
              </a:rPr>
              <a:t> </a:t>
            </a:r>
            <a:r>
              <a:rPr lang="en-US" sz="1269" i="1" dirty="0" err="1">
                <a:solidFill>
                  <a:srgbClr val="8B4513"/>
                </a:solidFill>
                <a:latin typeface="Merriweather" panose="00000500000000000000" pitchFamily="2" charset="0"/>
              </a:rPr>
              <a:t>géneros</a:t>
            </a:r>
            <a:r>
              <a:rPr lang="en-US" sz="1269" i="1" dirty="0">
                <a:solidFill>
                  <a:srgbClr val="8B4513"/>
                </a:solidFill>
                <a:latin typeface="Merriweather" panose="00000500000000000000" pitchFamily="2" charset="0"/>
              </a:rPr>
              <a:t>.</a:t>
            </a:r>
            <a:endParaRPr lang="en-US" sz="1269" dirty="0">
              <a:latin typeface="Merriweather" panose="00000500000000000000" pitchFamily="2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00063" y="1635919"/>
            <a:ext cx="3909054" cy="35719"/>
          </a:xfrm>
          <a:prstGeom prst="rect">
            <a:avLst/>
          </a:prstGeom>
          <a:solidFill>
            <a:srgbClr val="2C1A1D"/>
          </a:solidFill>
          <a:ln/>
        </p:spPr>
      </p:sp>
      <p:sp>
        <p:nvSpPr>
          <p:cNvPr id="9" name="Shape 6"/>
          <p:cNvSpPr/>
          <p:nvPr/>
        </p:nvSpPr>
        <p:spPr>
          <a:xfrm>
            <a:off x="4394829" y="1635919"/>
            <a:ext cx="14288" cy="3287464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10" name="Shape 7"/>
          <p:cNvSpPr/>
          <p:nvPr/>
        </p:nvSpPr>
        <p:spPr>
          <a:xfrm>
            <a:off x="500063" y="4909096"/>
            <a:ext cx="3909054" cy="14288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11" name="Shape 8"/>
          <p:cNvSpPr/>
          <p:nvPr/>
        </p:nvSpPr>
        <p:spPr>
          <a:xfrm>
            <a:off x="500063" y="1635919"/>
            <a:ext cx="14288" cy="3287464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16" name="Shape 9"/>
          <p:cNvSpPr/>
          <p:nvPr/>
        </p:nvSpPr>
        <p:spPr>
          <a:xfrm>
            <a:off x="2168826" y="1850231"/>
            <a:ext cx="571500" cy="571500"/>
          </a:xfrm>
          <a:prstGeom prst="ellipse">
            <a:avLst/>
          </a:prstGeom>
          <a:solidFill>
            <a:srgbClr val="D4AF37"/>
          </a:solidFill>
          <a:ln/>
        </p:spPr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126" y="1964531"/>
            <a:ext cx="342900" cy="342900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1684332" y="2528888"/>
            <a:ext cx="1540486" cy="30040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808" b="1" dirty="0">
                <a:solidFill>
                  <a:srgbClr val="2C1A1D"/>
                </a:solidFill>
                <a:latin typeface="Cinzel" pitchFamily="2" charset="0"/>
              </a:rPr>
              <a:t>Poesia Épica</a:t>
            </a:r>
            <a:endParaRPr lang="en-US" sz="1808" dirty="0">
              <a:latin typeface="Cinzel" pitchFamily="2" charset="0"/>
            </a:endParaRPr>
          </a:p>
        </p:txBody>
      </p:sp>
      <p:sp>
        <p:nvSpPr>
          <p:cNvPr id="19" name="Text 11"/>
          <p:cNvSpPr/>
          <p:nvPr/>
        </p:nvSpPr>
        <p:spPr>
          <a:xfrm>
            <a:off x="714375" y="3207544"/>
            <a:ext cx="65" cy="20037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endParaRPr lang="en-US" sz="1090" dirty="0"/>
          </a:p>
        </p:txBody>
      </p:sp>
      <p:sp>
        <p:nvSpPr>
          <p:cNvPr id="20" name="Text 12"/>
          <p:cNvSpPr/>
          <p:nvPr/>
        </p:nvSpPr>
        <p:spPr>
          <a:xfrm>
            <a:off x="928688" y="3209330"/>
            <a:ext cx="2495876" cy="20223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59" dirty="0">
                <a:solidFill>
                  <a:srgbClr val="2C1A1D"/>
                </a:solidFill>
                <a:latin typeface="Merriweather" panose="00000500000000000000" pitchFamily="2" charset="0"/>
              </a:rPr>
              <a:t>Narra feitos heroicos e grandiosos</a:t>
            </a:r>
            <a:endParaRPr lang="en-US" sz="1159" dirty="0">
              <a:latin typeface="Merriweather" panose="00000500000000000000" pitchFamily="2" charset="0"/>
            </a:endParaRPr>
          </a:p>
        </p:txBody>
      </p:sp>
      <p:sp>
        <p:nvSpPr>
          <p:cNvPr id="21" name="Text 13"/>
          <p:cNvSpPr/>
          <p:nvPr/>
        </p:nvSpPr>
        <p:spPr>
          <a:xfrm>
            <a:off x="714375" y="3570424"/>
            <a:ext cx="65" cy="20037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endParaRPr lang="en-US" sz="1090" dirty="0"/>
          </a:p>
        </p:txBody>
      </p:sp>
      <p:sp>
        <p:nvSpPr>
          <p:cNvPr id="22" name="Text 14"/>
          <p:cNvSpPr/>
          <p:nvPr/>
        </p:nvSpPr>
        <p:spPr>
          <a:xfrm>
            <a:off x="928688" y="3572210"/>
            <a:ext cx="2399696" cy="20223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59" dirty="0">
                <a:solidFill>
                  <a:srgbClr val="2C1A1D"/>
                </a:solidFill>
                <a:latin typeface="Merriweather" panose="00000500000000000000" pitchFamily="2" charset="0"/>
              </a:rPr>
              <a:t>Foca-se na História e no coletivo</a:t>
            </a:r>
            <a:endParaRPr lang="en-US" sz="1159" dirty="0">
              <a:latin typeface="Merriweather" panose="00000500000000000000" pitchFamily="2" charset="0"/>
            </a:endParaRPr>
          </a:p>
        </p:txBody>
      </p:sp>
      <p:sp>
        <p:nvSpPr>
          <p:cNvPr id="24" name="Text 16"/>
          <p:cNvSpPr/>
          <p:nvPr/>
        </p:nvSpPr>
        <p:spPr>
          <a:xfrm>
            <a:off x="928688" y="3935090"/>
            <a:ext cx="1899559" cy="20223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59" dirty="0">
                <a:solidFill>
                  <a:srgbClr val="2C1A1D"/>
                </a:solidFill>
                <a:latin typeface="Merriweather" panose="00000500000000000000" pitchFamily="2" charset="0"/>
              </a:rPr>
              <a:t>Usa a 3.ª pessoa (ele, eles)</a:t>
            </a:r>
            <a:endParaRPr lang="en-US" sz="1159" dirty="0">
              <a:latin typeface="Merriweather" panose="00000500000000000000" pitchFamily="2" charset="0"/>
            </a:endParaRPr>
          </a:p>
        </p:txBody>
      </p:sp>
      <p:sp>
        <p:nvSpPr>
          <p:cNvPr id="25" name="Text 17"/>
          <p:cNvSpPr/>
          <p:nvPr/>
        </p:nvSpPr>
        <p:spPr>
          <a:xfrm>
            <a:off x="714375" y="4296184"/>
            <a:ext cx="65" cy="20037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endParaRPr lang="en-US" sz="1090" dirty="0"/>
          </a:p>
        </p:txBody>
      </p:sp>
      <p:sp>
        <p:nvSpPr>
          <p:cNvPr id="26" name="Text 18"/>
          <p:cNvSpPr/>
          <p:nvPr/>
        </p:nvSpPr>
        <p:spPr>
          <a:xfrm>
            <a:off x="928688" y="4297970"/>
            <a:ext cx="1854675" cy="20223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59" dirty="0">
                <a:solidFill>
                  <a:srgbClr val="2C1A1D"/>
                </a:solidFill>
                <a:latin typeface="Merriweather" panose="00000500000000000000" pitchFamily="2" charset="0"/>
              </a:rPr>
              <a:t>Tom objetivo e grandioso</a:t>
            </a:r>
            <a:endParaRPr lang="en-US" sz="1159" dirty="0">
              <a:latin typeface="Merriweather" panose="00000500000000000000" pitchFamily="2" charset="0"/>
            </a:endParaRPr>
          </a:p>
        </p:txBody>
      </p:sp>
      <p:sp>
        <p:nvSpPr>
          <p:cNvPr id="27" name="Shape 19"/>
          <p:cNvSpPr/>
          <p:nvPr/>
        </p:nvSpPr>
        <p:spPr>
          <a:xfrm>
            <a:off x="4734883" y="1635919"/>
            <a:ext cx="3909054" cy="3287464"/>
          </a:xfrm>
          <a:prstGeom prst="rect">
            <a:avLst/>
          </a:prstGeom>
          <a:solidFill>
            <a:srgbClr val="FFFFFF">
              <a:alpha val="30000"/>
            </a:srgbClr>
          </a:solidFill>
          <a:ln/>
        </p:spPr>
      </p:sp>
      <p:sp>
        <p:nvSpPr>
          <p:cNvPr id="28" name="Shape 20"/>
          <p:cNvSpPr/>
          <p:nvPr/>
        </p:nvSpPr>
        <p:spPr>
          <a:xfrm>
            <a:off x="4734883" y="1635919"/>
            <a:ext cx="3909054" cy="35719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29" name="Shape 21"/>
          <p:cNvSpPr/>
          <p:nvPr/>
        </p:nvSpPr>
        <p:spPr>
          <a:xfrm>
            <a:off x="8629650" y="1635919"/>
            <a:ext cx="14288" cy="3287464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30" name="Shape 22"/>
          <p:cNvSpPr/>
          <p:nvPr/>
        </p:nvSpPr>
        <p:spPr>
          <a:xfrm>
            <a:off x="4734883" y="4909096"/>
            <a:ext cx="3909054" cy="14288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31" name="Shape 23"/>
          <p:cNvSpPr/>
          <p:nvPr/>
        </p:nvSpPr>
        <p:spPr>
          <a:xfrm>
            <a:off x="4734883" y="1635919"/>
            <a:ext cx="14288" cy="3287464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36" name="Shape 24"/>
          <p:cNvSpPr/>
          <p:nvPr/>
        </p:nvSpPr>
        <p:spPr>
          <a:xfrm>
            <a:off x="6403646" y="1850231"/>
            <a:ext cx="571500" cy="571500"/>
          </a:xfrm>
          <a:prstGeom prst="ellipse">
            <a:avLst/>
          </a:prstGeom>
          <a:solidFill>
            <a:srgbClr val="D4AF37"/>
          </a:solidFill>
          <a:ln/>
        </p:spPr>
      </p:sp>
      <p:pic>
        <p:nvPicPr>
          <p:cNvPr id="37" name="Image 1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946" y="1964531"/>
            <a:ext cx="342900" cy="342900"/>
          </a:xfrm>
          <a:prstGeom prst="rect">
            <a:avLst/>
          </a:prstGeom>
        </p:spPr>
      </p:pic>
      <p:sp>
        <p:nvSpPr>
          <p:cNvPr id="38" name="Text 25"/>
          <p:cNvSpPr/>
          <p:nvPr/>
        </p:nvSpPr>
        <p:spPr>
          <a:xfrm>
            <a:off x="5874270" y="2528888"/>
            <a:ext cx="1630254" cy="30040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808" b="1" dirty="0">
                <a:solidFill>
                  <a:srgbClr val="2C1A1D"/>
                </a:solidFill>
                <a:latin typeface="Cinzel" pitchFamily="2" charset="0"/>
              </a:rPr>
              <a:t>Poesia Lírica</a:t>
            </a:r>
            <a:endParaRPr lang="en-US" sz="1808" dirty="0">
              <a:latin typeface="Cinzel" pitchFamily="2" charset="0"/>
            </a:endParaRPr>
          </a:p>
        </p:txBody>
      </p:sp>
      <p:sp>
        <p:nvSpPr>
          <p:cNvPr id="39" name="Text 26"/>
          <p:cNvSpPr/>
          <p:nvPr/>
        </p:nvSpPr>
        <p:spPr>
          <a:xfrm>
            <a:off x="4949196" y="3207544"/>
            <a:ext cx="65" cy="20037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endParaRPr lang="en-US" sz="1090" dirty="0"/>
          </a:p>
        </p:txBody>
      </p:sp>
      <p:sp>
        <p:nvSpPr>
          <p:cNvPr id="40" name="Text 27"/>
          <p:cNvSpPr/>
          <p:nvPr/>
        </p:nvSpPr>
        <p:spPr>
          <a:xfrm>
            <a:off x="5163508" y="3209330"/>
            <a:ext cx="2402902" cy="20223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59" dirty="0">
                <a:solidFill>
                  <a:srgbClr val="2C1A1D"/>
                </a:solidFill>
                <a:latin typeface="Merriweather" panose="00000500000000000000" pitchFamily="2" charset="0"/>
              </a:rPr>
              <a:t>Expressa emoções e sentimentos</a:t>
            </a:r>
            <a:endParaRPr lang="en-US" sz="1159" dirty="0">
              <a:latin typeface="Merriweather" panose="00000500000000000000" pitchFamily="2" charset="0"/>
            </a:endParaRPr>
          </a:p>
        </p:txBody>
      </p:sp>
      <p:sp>
        <p:nvSpPr>
          <p:cNvPr id="41" name="Text 28"/>
          <p:cNvSpPr/>
          <p:nvPr/>
        </p:nvSpPr>
        <p:spPr>
          <a:xfrm>
            <a:off x="4949196" y="3570424"/>
            <a:ext cx="65" cy="20037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endParaRPr lang="en-US" sz="1090" dirty="0"/>
          </a:p>
        </p:txBody>
      </p:sp>
      <p:sp>
        <p:nvSpPr>
          <p:cNvPr id="42" name="Text 29"/>
          <p:cNvSpPr/>
          <p:nvPr/>
        </p:nvSpPr>
        <p:spPr>
          <a:xfrm>
            <a:off x="5163508" y="3572210"/>
            <a:ext cx="2633734" cy="20223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59" dirty="0">
                <a:solidFill>
                  <a:srgbClr val="2C1A1D"/>
                </a:solidFill>
                <a:latin typeface="Merriweather" panose="00000500000000000000" pitchFamily="2" charset="0"/>
              </a:rPr>
              <a:t>Foca-se no mundo interior do poeta</a:t>
            </a:r>
            <a:endParaRPr lang="en-US" sz="1159" dirty="0">
              <a:latin typeface="Merriweather" panose="00000500000000000000" pitchFamily="2" charset="0"/>
            </a:endParaRPr>
          </a:p>
        </p:txBody>
      </p:sp>
      <p:sp>
        <p:nvSpPr>
          <p:cNvPr id="43" name="Text 30"/>
          <p:cNvSpPr/>
          <p:nvPr/>
        </p:nvSpPr>
        <p:spPr>
          <a:xfrm>
            <a:off x="4949196" y="3933304"/>
            <a:ext cx="65" cy="20037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endParaRPr lang="en-US" sz="1090" dirty="0"/>
          </a:p>
        </p:txBody>
      </p:sp>
      <p:sp>
        <p:nvSpPr>
          <p:cNvPr id="44" name="Text 31"/>
          <p:cNvSpPr/>
          <p:nvPr/>
        </p:nvSpPr>
        <p:spPr>
          <a:xfrm>
            <a:off x="5163508" y="3935090"/>
            <a:ext cx="1476366" cy="20223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59" dirty="0">
                <a:solidFill>
                  <a:srgbClr val="2C1A1D"/>
                </a:solidFill>
                <a:latin typeface="Merriweather" panose="00000500000000000000" pitchFamily="2" charset="0"/>
              </a:rPr>
              <a:t>Usa a 1.ª pessoa (eu)</a:t>
            </a:r>
            <a:endParaRPr lang="en-US" sz="1159" dirty="0">
              <a:latin typeface="Merriweather" panose="00000500000000000000" pitchFamily="2" charset="0"/>
            </a:endParaRPr>
          </a:p>
        </p:txBody>
      </p:sp>
      <p:sp>
        <p:nvSpPr>
          <p:cNvPr id="45" name="Text 32"/>
          <p:cNvSpPr/>
          <p:nvPr/>
        </p:nvSpPr>
        <p:spPr>
          <a:xfrm>
            <a:off x="4949196" y="4296184"/>
            <a:ext cx="65" cy="20037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endParaRPr lang="en-US" sz="1090" dirty="0"/>
          </a:p>
        </p:txBody>
      </p:sp>
      <p:sp>
        <p:nvSpPr>
          <p:cNvPr id="46" name="Text 33"/>
          <p:cNvSpPr/>
          <p:nvPr/>
        </p:nvSpPr>
        <p:spPr>
          <a:xfrm>
            <a:off x="5163508" y="4297970"/>
            <a:ext cx="1873911" cy="20223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59" dirty="0">
                <a:solidFill>
                  <a:srgbClr val="2C1A1D"/>
                </a:solidFill>
                <a:latin typeface="Merriweather" panose="00000500000000000000" pitchFamily="2" charset="0"/>
              </a:rPr>
              <a:t>Tom subjetivo e intimista</a:t>
            </a:r>
            <a:endParaRPr lang="en-US" sz="1159" dirty="0">
              <a:latin typeface="Merriweather" panose="00000500000000000000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31416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2938" y="558428"/>
            <a:ext cx="7858125" cy="496290"/>
          </a:xfrm>
          <a:prstGeom prst="rect">
            <a:avLst/>
          </a:prstGeom>
          <a:noFill/>
          <a:ln/>
        </p:spPr>
        <p:txBody>
          <a:bodyPr wrap="square" lIns="0" tIns="0" rIns="0" bIns="85090" rtlCol="0" anchor="t">
            <a:spAutoFit/>
          </a:bodyPr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2436" b="1" kern="0" spc="2" dirty="0">
                <a:solidFill>
                  <a:srgbClr val="2C1A1D"/>
                </a:solidFill>
                <a:latin typeface="Cinzel" pitchFamily="2" charset="0"/>
              </a:rPr>
              <a:t>Mensagem: Onde o Épico Encontra o Lírico</a:t>
            </a:r>
            <a:endParaRPr lang="en-US" sz="2436" dirty="0">
              <a:latin typeface="Cinzel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864529" y="1632347"/>
            <a:ext cx="5414945" cy="20518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269" b="1" i="1" dirty="0">
                <a:solidFill>
                  <a:srgbClr val="8B4513"/>
                </a:solidFill>
                <a:latin typeface="Cinzel" pitchFamily="2" charset="0"/>
              </a:rPr>
              <a:t>Fernando Pessoa funde os dois géneros </a:t>
            </a:r>
            <a:r>
              <a:rPr lang="en-US" sz="1269" b="1" i="1" dirty="0" err="1">
                <a:solidFill>
                  <a:srgbClr val="8B4513"/>
                </a:solidFill>
                <a:latin typeface="Cinzel" pitchFamily="2" charset="0"/>
              </a:rPr>
              <a:t>numa</a:t>
            </a:r>
            <a:r>
              <a:rPr lang="en-US" sz="1269" b="1" i="1" dirty="0">
                <a:solidFill>
                  <a:srgbClr val="8B4513"/>
                </a:solidFill>
                <a:latin typeface="Cinzel" pitchFamily="2" charset="0"/>
              </a:rPr>
              <a:t> </a:t>
            </a:r>
            <a:r>
              <a:rPr lang="en-US" sz="1269" b="1" i="1" dirty="0" err="1">
                <a:solidFill>
                  <a:srgbClr val="8B4513"/>
                </a:solidFill>
                <a:latin typeface="Cinzel" pitchFamily="2" charset="0"/>
              </a:rPr>
              <a:t>só</a:t>
            </a:r>
            <a:r>
              <a:rPr lang="en-US" sz="1269" b="1" i="1" dirty="0">
                <a:solidFill>
                  <a:srgbClr val="8B4513"/>
                </a:solidFill>
                <a:latin typeface="Cinzel" pitchFamily="2" charset="0"/>
              </a:rPr>
              <a:t> </a:t>
            </a:r>
            <a:r>
              <a:rPr lang="en-US" sz="1269" b="1" i="1" dirty="0" err="1">
                <a:solidFill>
                  <a:srgbClr val="8B4513"/>
                </a:solidFill>
                <a:latin typeface="Cinzel" pitchFamily="2" charset="0"/>
              </a:rPr>
              <a:t>obra</a:t>
            </a:r>
            <a:r>
              <a:rPr lang="en-US" sz="1269" b="1" i="1" dirty="0">
                <a:solidFill>
                  <a:srgbClr val="8B4513"/>
                </a:solidFill>
                <a:latin typeface="Cinzel" pitchFamily="2" charset="0"/>
              </a:rPr>
              <a:t> </a:t>
            </a:r>
            <a:r>
              <a:rPr lang="en-US" sz="1269" b="1" i="1" dirty="0" err="1">
                <a:solidFill>
                  <a:srgbClr val="8B4513"/>
                </a:solidFill>
                <a:latin typeface="Cinzel" pitchFamily="2" charset="0"/>
              </a:rPr>
              <a:t>única</a:t>
            </a:r>
            <a:r>
              <a:rPr lang="en-US" sz="1269" b="1" i="1" dirty="0">
                <a:solidFill>
                  <a:srgbClr val="8B4513"/>
                </a:solidFill>
                <a:latin typeface="Cinzel" pitchFamily="2" charset="0"/>
              </a:rPr>
              <a:t>.</a:t>
            </a:r>
            <a:endParaRPr lang="en-US" sz="1269" b="1" dirty="0">
              <a:latin typeface="Cinzel" pitchFamily="2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42937" y="1937742"/>
            <a:ext cx="3614738" cy="1794086"/>
          </a:xfrm>
          <a:prstGeom prst="rect">
            <a:avLst/>
          </a:prstGeom>
          <a:solidFill>
            <a:srgbClr val="FFFFFF">
              <a:alpha val="30000"/>
            </a:srgbClr>
          </a:solidFill>
          <a:ln w="9144">
            <a:solidFill>
              <a:srgbClr val="8B4513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1594303" y="2080617"/>
            <a:ext cx="1712007" cy="359201"/>
          </a:xfrm>
          <a:prstGeom prst="rect">
            <a:avLst/>
          </a:prstGeom>
          <a:noFill/>
          <a:ln/>
        </p:spPr>
        <p:txBody>
          <a:bodyPr wrap="none" lIns="0" tIns="0" rIns="0" bIns="85090" rtlCol="0" anchor="t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2C1A1D"/>
                </a:solidFill>
                <a:latin typeface="Cinzel" pitchFamily="2" charset="0"/>
              </a:rPr>
              <a:t>Discurso Épico</a:t>
            </a:r>
            <a:endParaRPr lang="en-US" sz="1602" dirty="0">
              <a:latin typeface="Cinzel" pitchFamily="2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85813" y="2693194"/>
            <a:ext cx="65" cy="15158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endParaRPr lang="en-US" sz="784" dirty="0"/>
          </a:p>
        </p:txBody>
      </p:sp>
      <p:sp>
        <p:nvSpPr>
          <p:cNvPr id="8" name="Text 5"/>
          <p:cNvSpPr/>
          <p:nvPr/>
        </p:nvSpPr>
        <p:spPr>
          <a:xfrm>
            <a:off x="1000125" y="2659261"/>
            <a:ext cx="2901435" cy="20223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60" dirty="0">
                <a:solidFill>
                  <a:srgbClr val="2C1A1D"/>
                </a:solidFill>
                <a:latin typeface="Merriweather" panose="00000500000000000000" pitchFamily="2" charset="0"/>
              </a:rPr>
              <a:t>Exalta os heróis e a História de Portugal</a:t>
            </a:r>
            <a:endParaRPr lang="en-US" sz="1160" dirty="0">
              <a:latin typeface="Merriweather" panose="00000500000000000000" pitchFamily="2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85813" y="2998924"/>
            <a:ext cx="65" cy="15158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endParaRPr lang="en-US" sz="784" dirty="0"/>
          </a:p>
        </p:txBody>
      </p:sp>
      <p:sp>
        <p:nvSpPr>
          <p:cNvPr id="10" name="Text 7"/>
          <p:cNvSpPr/>
          <p:nvPr/>
        </p:nvSpPr>
        <p:spPr>
          <a:xfrm>
            <a:off x="1000125" y="2964991"/>
            <a:ext cx="2486258" cy="20223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60" dirty="0">
                <a:solidFill>
                  <a:srgbClr val="2C1A1D"/>
                </a:solidFill>
                <a:latin typeface="Merriweather" panose="00000500000000000000" pitchFamily="2" charset="0"/>
              </a:rPr>
              <a:t>Narra feitos históricos grandiosos</a:t>
            </a:r>
            <a:endParaRPr lang="en-US" sz="1160" dirty="0">
              <a:latin typeface="Merriweather" panose="00000500000000000000" pitchFamily="2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85813" y="3304654"/>
            <a:ext cx="65" cy="15158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endParaRPr lang="pt-PT" sz="784" b="1" dirty="0">
              <a:solidFill>
                <a:srgbClr val="8B4513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1000125" y="3270721"/>
            <a:ext cx="1947649" cy="20223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60" dirty="0">
                <a:solidFill>
                  <a:srgbClr val="2C1A1D"/>
                </a:solidFill>
                <a:latin typeface="Merriweather" panose="00000500000000000000" pitchFamily="2" charset="0"/>
              </a:rPr>
              <a:t>Mitifica o passado coletivo</a:t>
            </a:r>
            <a:endParaRPr lang="en-US" sz="1160" dirty="0">
              <a:latin typeface="Merriweather" panose="00000500000000000000" pitchFamily="2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4886325" y="1937742"/>
            <a:ext cx="3614738" cy="1794086"/>
          </a:xfrm>
          <a:prstGeom prst="rect">
            <a:avLst/>
          </a:prstGeom>
          <a:solidFill>
            <a:srgbClr val="FFFFFF">
              <a:alpha val="30000"/>
            </a:srgbClr>
          </a:solidFill>
          <a:ln w="9144">
            <a:solidFill>
              <a:srgbClr val="8B4513">
                <a:alpha val="20000"/>
              </a:srgbClr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5797615" y="2080617"/>
            <a:ext cx="1792157" cy="359201"/>
          </a:xfrm>
          <a:prstGeom prst="rect">
            <a:avLst/>
          </a:prstGeom>
          <a:noFill/>
          <a:ln/>
        </p:spPr>
        <p:txBody>
          <a:bodyPr wrap="none" lIns="0" tIns="0" rIns="0" bIns="85090" rtlCol="0" anchor="t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2C1A1D"/>
                </a:solidFill>
                <a:latin typeface="Cinzel" pitchFamily="2" charset="0"/>
              </a:rPr>
              <a:t>Discurso Lírico</a:t>
            </a:r>
            <a:endParaRPr lang="en-US" sz="1602" dirty="0">
              <a:latin typeface="Cinzel" pitchFamily="2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029200" y="2693194"/>
            <a:ext cx="65" cy="15158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endParaRPr lang="en-US" sz="784" dirty="0"/>
          </a:p>
        </p:txBody>
      </p:sp>
      <p:sp>
        <p:nvSpPr>
          <p:cNvPr id="16" name="Text 13"/>
          <p:cNvSpPr/>
          <p:nvPr/>
        </p:nvSpPr>
        <p:spPr>
          <a:xfrm>
            <a:off x="5243513" y="2659261"/>
            <a:ext cx="2907847" cy="20223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60" dirty="0">
                <a:solidFill>
                  <a:srgbClr val="2C1A1D"/>
                </a:solidFill>
                <a:latin typeface="Merriweather" panose="00000500000000000000" pitchFamily="2" charset="0"/>
              </a:rPr>
              <a:t>Expressa saudade, esperança e angústia</a:t>
            </a:r>
            <a:endParaRPr lang="en-US" sz="1160" dirty="0">
              <a:latin typeface="Merriweather" panose="00000500000000000000" pitchFamily="2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5029200" y="2998924"/>
            <a:ext cx="65" cy="15158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endParaRPr lang="en-US" sz="784" dirty="0"/>
          </a:p>
        </p:txBody>
      </p:sp>
      <p:sp>
        <p:nvSpPr>
          <p:cNvPr id="18" name="Text 15"/>
          <p:cNvSpPr/>
          <p:nvPr/>
        </p:nvSpPr>
        <p:spPr>
          <a:xfrm>
            <a:off x="5243513" y="2964991"/>
            <a:ext cx="2550378" cy="20223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60" dirty="0">
                <a:solidFill>
                  <a:srgbClr val="2C1A1D"/>
                </a:solidFill>
                <a:latin typeface="Merriweather" panose="00000500000000000000" pitchFamily="2" charset="0"/>
              </a:rPr>
              <a:t>Usa a 1.ª pessoa e tom confessional</a:t>
            </a:r>
            <a:endParaRPr lang="en-US" sz="1160" dirty="0">
              <a:latin typeface="Merriweather" panose="00000500000000000000" pitchFamily="2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5029200" y="3304654"/>
            <a:ext cx="65" cy="15158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endParaRPr lang="en-US" sz="784" dirty="0"/>
          </a:p>
        </p:txBody>
      </p:sp>
      <p:sp>
        <p:nvSpPr>
          <p:cNvPr id="20" name="Text 17"/>
          <p:cNvSpPr/>
          <p:nvPr/>
        </p:nvSpPr>
        <p:spPr>
          <a:xfrm>
            <a:off x="5243513" y="3270721"/>
            <a:ext cx="2946319" cy="20223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60" dirty="0">
                <a:solidFill>
                  <a:srgbClr val="2C1A1D"/>
                </a:solidFill>
                <a:latin typeface="Merriweather" panose="00000500000000000000" pitchFamily="2" charset="0"/>
              </a:rPr>
              <a:t>Transforma heróis em símbolos da alma</a:t>
            </a:r>
            <a:endParaRPr lang="en-US" sz="1160" dirty="0">
              <a:latin typeface="Merriweather" panose="00000500000000000000" pitchFamily="2" charset="0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642938" y="3931853"/>
            <a:ext cx="7858125" cy="867966"/>
          </a:xfrm>
          <a:prstGeom prst="rect">
            <a:avLst/>
          </a:prstGeom>
          <a:solidFill>
            <a:srgbClr val="2C1A1D"/>
          </a:solidFill>
          <a:ln w="18288">
            <a:solidFill>
              <a:srgbClr val="D4AF37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1676977" y="4110447"/>
            <a:ext cx="5790047" cy="22147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159" i="1" dirty="0">
                <a:solidFill>
                  <a:srgbClr val="F5E6D3"/>
                </a:solidFill>
                <a:latin typeface="Merriweather" panose="00000500000000000000" pitchFamily="2" charset="0"/>
              </a:rPr>
              <a:t>"A poesia da Mensagem é uma poesia épica sui generis, melhor diríamos epo-lírica"</a:t>
            </a:r>
            <a:endParaRPr lang="en-US" sz="1159" dirty="0">
              <a:latin typeface="Merriweather" panose="00000500000000000000" pitchFamily="2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928688" y="4417628"/>
            <a:ext cx="7286625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942" dirty="0">
                <a:solidFill>
                  <a:srgbClr val="D4AF37"/>
                </a:solidFill>
              </a:rPr>
              <a:t>— Jacinto do Prado Coelho</a:t>
            </a:r>
            <a:endParaRPr lang="en-US" sz="942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3" y="794742"/>
            <a:ext cx="714375" cy="571500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2926873" y="1676995"/>
            <a:ext cx="3290255" cy="16542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4300"/>
              </a:lnSpc>
              <a:buNone/>
            </a:pPr>
            <a:r>
              <a:rPr lang="en-US" sz="3294" b="1" kern="0" spc="3" dirty="0">
                <a:solidFill>
                  <a:srgbClr val="D4AF37"/>
                </a:solidFill>
                <a:latin typeface="Cinzel" pitchFamily="2" charset="0"/>
              </a:rPr>
              <a:t>Mensagem
</a:t>
            </a:r>
            <a:r>
              <a:rPr lang="en-US" sz="2016" b="1" kern="0" spc="3" dirty="0">
                <a:solidFill>
                  <a:srgbClr val="F5E6D3"/>
                </a:solidFill>
                <a:latin typeface="Cinzel" pitchFamily="2" charset="0"/>
              </a:rPr>
              <a:t>vs.</a:t>
            </a:r>
            <a:r>
              <a:rPr lang="en-US" sz="3294" b="1" kern="0" spc="3" dirty="0">
                <a:solidFill>
                  <a:srgbClr val="D4AF37"/>
                </a:solidFill>
                <a:latin typeface="Cinzel" pitchFamily="2" charset="0"/>
              </a:rPr>
              <a:t>
Os Lusíadas</a:t>
            </a:r>
            <a:endParaRPr lang="en-US" sz="3294" dirty="0">
              <a:latin typeface="Cinzel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28625" y="285750"/>
            <a:ext cx="8286750" cy="478631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428625" y="750094"/>
            <a:ext cx="8286750" cy="14288"/>
          </a:xfrm>
          <a:prstGeom prst="rect">
            <a:avLst/>
          </a:prstGeom>
          <a:solidFill>
            <a:srgbClr val="D4AF37"/>
          </a:solidFill>
          <a:ln/>
        </p:spPr>
      </p:sp>
      <p:sp>
        <p:nvSpPr>
          <p:cNvPr id="5" name="Text 2"/>
          <p:cNvSpPr/>
          <p:nvPr/>
        </p:nvSpPr>
        <p:spPr>
          <a:xfrm>
            <a:off x="2041659" y="285750"/>
            <a:ext cx="5060681" cy="417165"/>
          </a:xfrm>
          <a:prstGeom prst="rect">
            <a:avLst/>
          </a:prstGeom>
          <a:noFill/>
          <a:ln/>
        </p:spPr>
        <p:txBody>
          <a:bodyPr wrap="none" lIns="0" tIns="0" rIns="0" bIns="42545" rtlCol="0" anchor="t">
            <a:spAutoFit/>
          </a:bodyPr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226" b="1" dirty="0">
                <a:solidFill>
                  <a:srgbClr val="2C1A1D"/>
                </a:solidFill>
                <a:latin typeface="Cinzel" pitchFamily="2" charset="0"/>
              </a:rPr>
              <a:t>Análise Estrutural das Epopeias</a:t>
            </a:r>
            <a:endParaRPr lang="en-US" sz="2226" dirty="0">
              <a:latin typeface="Cinzel" pitchFamily="2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28625" y="857250"/>
            <a:ext cx="4071938" cy="3357563"/>
          </a:xfrm>
          <a:prstGeom prst="rect">
            <a:avLst/>
          </a:prstGeom>
          <a:solidFill>
            <a:srgbClr val="FFFFFF">
              <a:alpha val="40000"/>
            </a:srgbClr>
          </a:solidFill>
          <a:ln w="18288">
            <a:solidFill>
              <a:srgbClr val="8B4513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886781" y="964406"/>
            <a:ext cx="1141338" cy="279500"/>
          </a:xfrm>
          <a:prstGeom prst="rect">
            <a:avLst/>
          </a:prstGeom>
          <a:noFill/>
          <a:ln/>
        </p:spPr>
        <p:txBody>
          <a:bodyPr wrap="none" lIns="0" tIns="0" rIns="0" bIns="42545" rtlCol="0" anchor="t">
            <a:spAutoFit/>
          </a:bodyPr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397" b="1" dirty="0">
                <a:solidFill>
                  <a:srgbClr val="8B4513"/>
                </a:solidFill>
                <a:latin typeface="Cinzel" pitchFamily="2" charset="0"/>
              </a:rPr>
              <a:t>Os Lusíadas</a:t>
            </a:r>
            <a:endParaRPr lang="en-US" sz="1397" dirty="0">
              <a:latin typeface="Cinzel" pitchFamily="2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35781" y="1351955"/>
            <a:ext cx="1005083" cy="126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050" b="1" dirty="0">
                <a:solidFill>
                  <a:srgbClr val="D4AF37"/>
                </a:solidFill>
                <a:latin typeface="Cinzel" pitchFamily="2" charset="0"/>
              </a:rPr>
              <a:t>Autor &amp; Data</a:t>
            </a:r>
            <a:endParaRPr lang="en-US" sz="1050" dirty="0">
              <a:latin typeface="Cinzel" pitchFamily="2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35781" y="1496616"/>
            <a:ext cx="1319272" cy="15651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942" dirty="0">
                <a:solidFill>
                  <a:srgbClr val="2C1A1D"/>
                </a:solidFill>
                <a:latin typeface="Merriweather" panose="00000500000000000000" pitchFamily="2" charset="0"/>
              </a:rPr>
              <a:t>Luís de Camões (1572)</a:t>
            </a:r>
            <a:endParaRPr lang="en-US" sz="942" dirty="0">
              <a:latin typeface="Merriweather" panose="00000500000000000000" pitchFamily="2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35781" y="1740564"/>
            <a:ext cx="1027525" cy="126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050" b="1" dirty="0">
                <a:solidFill>
                  <a:srgbClr val="D4AF37"/>
                </a:solidFill>
                <a:latin typeface="Cinzel" pitchFamily="2" charset="0"/>
              </a:rPr>
              <a:t>Foco Central</a:t>
            </a:r>
            <a:endParaRPr lang="en-US" sz="1050" dirty="0">
              <a:latin typeface="Cinzel" pitchFamily="2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35781" y="1885224"/>
            <a:ext cx="3306996" cy="15651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942" dirty="0">
                <a:solidFill>
                  <a:srgbClr val="2C1A1D"/>
                </a:solidFill>
                <a:latin typeface="Merriweather" panose="00000500000000000000" pitchFamily="2" charset="0"/>
              </a:rPr>
              <a:t>A viagem de Vasco da Gama e a glória do Império Físico.</a:t>
            </a:r>
            <a:endParaRPr lang="en-US" sz="942" dirty="0">
              <a:latin typeface="Merriweather" panose="00000500000000000000" pitchFamily="2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535781" y="2200610"/>
            <a:ext cx="3843338" cy="1005483"/>
          </a:xfrm>
          <a:prstGeom prst="rect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13" name="Shape 10"/>
          <p:cNvSpPr/>
          <p:nvPr/>
        </p:nvSpPr>
        <p:spPr>
          <a:xfrm>
            <a:off x="535781" y="2200610"/>
            <a:ext cx="21431" cy="1005483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14" name="Text 11"/>
          <p:cNvSpPr/>
          <p:nvPr/>
        </p:nvSpPr>
        <p:spPr>
          <a:xfrm>
            <a:off x="607219" y="2272047"/>
            <a:ext cx="1761701" cy="14106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000" b="1" dirty="0">
                <a:solidFill>
                  <a:srgbClr val="8B4513"/>
                </a:solidFill>
                <a:latin typeface="Merriweather" panose="00000500000000000000" pitchFamily="2" charset="0"/>
              </a:rPr>
              <a:t>Estrutura Externa e Interna</a:t>
            </a:r>
            <a:endParaRPr lang="en-US" sz="1000" dirty="0">
              <a:latin typeface="Merriweather" panose="00000500000000000000" pitchFamily="2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07219" y="2463143"/>
            <a:ext cx="40267" cy="1464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80" dirty="0">
                <a:solidFill>
                  <a:srgbClr val="D4AF37"/>
                </a:solidFill>
              </a:rPr>
              <a:t>•</a:t>
            </a:r>
            <a:endParaRPr lang="en-US" sz="780" dirty="0"/>
          </a:p>
        </p:txBody>
      </p:sp>
      <p:sp>
        <p:nvSpPr>
          <p:cNvPr id="16" name="Text 13"/>
          <p:cNvSpPr/>
          <p:nvPr/>
        </p:nvSpPr>
        <p:spPr>
          <a:xfrm>
            <a:off x="714375" y="2463143"/>
            <a:ext cx="618759" cy="12958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000" b="1" dirty="0">
                <a:solidFill>
                  <a:srgbClr val="2C1A1D"/>
                </a:solidFill>
                <a:latin typeface="Merriweather" panose="00000500000000000000" pitchFamily="2" charset="0"/>
              </a:rPr>
              <a:t>10 Cantos</a:t>
            </a:r>
            <a:endParaRPr lang="en-US" sz="1000" dirty="0">
              <a:latin typeface="Merriweather" panose="00000500000000000000" pitchFamily="2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1394326" y="2463143"/>
            <a:ext cx="1870705" cy="12958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000" dirty="0">
                <a:solidFill>
                  <a:srgbClr val="2C1A1D"/>
                </a:solidFill>
                <a:latin typeface="Merriweather" panose="00000500000000000000" pitchFamily="2" charset="0"/>
              </a:rPr>
              <a:t>em oitava rima (8816 versos).</a:t>
            </a:r>
            <a:endParaRPr lang="en-US" sz="1000" dirty="0">
              <a:latin typeface="Merriweather" panose="00000500000000000000" pitchFamily="2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607219" y="2631021"/>
            <a:ext cx="40267" cy="1464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80" dirty="0">
                <a:solidFill>
                  <a:srgbClr val="D4AF37"/>
                </a:solidFill>
              </a:rPr>
              <a:t>•</a:t>
            </a:r>
            <a:endParaRPr lang="en-US" sz="780" dirty="0"/>
          </a:p>
        </p:txBody>
      </p:sp>
      <p:sp>
        <p:nvSpPr>
          <p:cNvPr id="19" name="Text 16"/>
          <p:cNvSpPr/>
          <p:nvPr/>
        </p:nvSpPr>
        <p:spPr>
          <a:xfrm>
            <a:off x="714375" y="2631021"/>
            <a:ext cx="567463" cy="12958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000" b="1" dirty="0">
                <a:solidFill>
                  <a:srgbClr val="2C1A1D"/>
                </a:solidFill>
                <a:latin typeface="Merriweather" panose="00000500000000000000" pitchFamily="2" charset="0"/>
              </a:rPr>
              <a:t>4 Partes:</a:t>
            </a:r>
            <a:endParaRPr lang="en-US" sz="1000" dirty="0">
              <a:latin typeface="Merriweather" panose="00000500000000000000" pitchFamily="2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1322606" y="2631021"/>
            <a:ext cx="2975173" cy="12958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000" dirty="0">
                <a:solidFill>
                  <a:srgbClr val="2C1A1D"/>
                </a:solidFill>
                <a:latin typeface="Merriweather" panose="00000500000000000000" pitchFamily="2" charset="0"/>
              </a:rPr>
              <a:t>Proposição, Invocação, Dedicatória e Narração.</a:t>
            </a:r>
            <a:endParaRPr lang="en-US" sz="1000" dirty="0">
              <a:latin typeface="Merriweather" panose="00000500000000000000" pitchFamily="2" charset="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607219" y="2798899"/>
            <a:ext cx="40267" cy="1464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80" dirty="0">
                <a:solidFill>
                  <a:srgbClr val="D4AF37"/>
                </a:solidFill>
              </a:rPr>
              <a:t>•</a:t>
            </a:r>
            <a:endParaRPr lang="en-US" sz="780" dirty="0"/>
          </a:p>
        </p:txBody>
      </p:sp>
      <p:sp>
        <p:nvSpPr>
          <p:cNvPr id="22" name="Text 19"/>
          <p:cNvSpPr/>
          <p:nvPr/>
        </p:nvSpPr>
        <p:spPr>
          <a:xfrm>
            <a:off x="714375" y="2798899"/>
            <a:ext cx="477695" cy="12958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000" b="1" dirty="0">
                <a:solidFill>
                  <a:srgbClr val="2C1A1D"/>
                </a:solidFill>
                <a:latin typeface="Merriweather" panose="00000500000000000000" pitchFamily="2" charset="0"/>
              </a:rPr>
              <a:t>Planos:</a:t>
            </a:r>
            <a:endParaRPr lang="en-US" sz="1000" dirty="0">
              <a:latin typeface="Merriweather" panose="00000500000000000000" pitchFamily="2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1244387" y="2798899"/>
            <a:ext cx="2878993" cy="12958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000" dirty="0">
                <a:solidFill>
                  <a:srgbClr val="2C1A1D"/>
                </a:solidFill>
                <a:latin typeface="Merriweather" panose="00000500000000000000" pitchFamily="2" charset="0"/>
              </a:rPr>
              <a:t>Viagem, História de Portugal, Deuses e Poeta.</a:t>
            </a:r>
            <a:endParaRPr lang="en-US" sz="1000" dirty="0">
              <a:latin typeface="Merriweather" panose="00000500000000000000" pitchFamily="2" charset="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607219" y="2966777"/>
            <a:ext cx="40267" cy="1464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80" dirty="0">
                <a:solidFill>
                  <a:srgbClr val="D4AF37"/>
                </a:solidFill>
              </a:rPr>
              <a:t>•</a:t>
            </a:r>
            <a:endParaRPr lang="en-US" sz="780" dirty="0"/>
          </a:p>
        </p:txBody>
      </p:sp>
      <p:sp>
        <p:nvSpPr>
          <p:cNvPr id="25" name="Text 22"/>
          <p:cNvSpPr/>
          <p:nvPr/>
        </p:nvSpPr>
        <p:spPr>
          <a:xfrm>
            <a:off x="714375" y="2966777"/>
            <a:ext cx="1963679" cy="12958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000" dirty="0">
                <a:solidFill>
                  <a:srgbClr val="2C1A1D"/>
                </a:solidFill>
                <a:latin typeface="Merriweather" panose="00000500000000000000" pitchFamily="2" charset="0"/>
              </a:rPr>
              <a:t>Estilo Clássico e Renascentista.</a:t>
            </a:r>
            <a:endParaRPr lang="en-US" sz="1000" dirty="0">
              <a:latin typeface="Merriweather" panose="00000500000000000000" pitchFamily="2" charset="0"/>
            </a:endParaRPr>
          </a:p>
        </p:txBody>
      </p:sp>
      <p:sp>
        <p:nvSpPr>
          <p:cNvPr id="28" name="Shape 25"/>
          <p:cNvSpPr/>
          <p:nvPr/>
        </p:nvSpPr>
        <p:spPr>
          <a:xfrm>
            <a:off x="4629150" y="857250"/>
            <a:ext cx="4086225" cy="3357563"/>
          </a:xfrm>
          <a:prstGeom prst="rect">
            <a:avLst/>
          </a:prstGeom>
          <a:solidFill>
            <a:srgbClr val="FFFFFF">
              <a:alpha val="40000"/>
            </a:srgbClr>
          </a:solidFill>
          <a:ln w="18288">
            <a:solidFill>
              <a:srgbClr val="8B451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 26"/>
          <p:cNvSpPr/>
          <p:nvPr/>
        </p:nvSpPr>
        <p:spPr>
          <a:xfrm>
            <a:off x="6180071" y="964406"/>
            <a:ext cx="998670" cy="279500"/>
          </a:xfrm>
          <a:prstGeom prst="rect">
            <a:avLst/>
          </a:prstGeom>
          <a:noFill/>
          <a:ln/>
        </p:spPr>
        <p:txBody>
          <a:bodyPr wrap="none" lIns="0" tIns="0" rIns="0" bIns="42545" rtlCol="0" anchor="t">
            <a:spAutoFit/>
          </a:bodyPr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397" b="1" dirty="0">
                <a:solidFill>
                  <a:srgbClr val="8B4513"/>
                </a:solidFill>
                <a:latin typeface="Cinzel" pitchFamily="2" charset="0"/>
              </a:rPr>
              <a:t>Mensagem</a:t>
            </a:r>
            <a:endParaRPr lang="en-US" sz="1397" dirty="0">
              <a:latin typeface="Cinzel" pitchFamily="2" charset="0"/>
            </a:endParaRPr>
          </a:p>
        </p:txBody>
      </p:sp>
      <p:sp>
        <p:nvSpPr>
          <p:cNvPr id="30" name="Text 27"/>
          <p:cNvSpPr/>
          <p:nvPr/>
        </p:nvSpPr>
        <p:spPr>
          <a:xfrm>
            <a:off x="4750594" y="1351955"/>
            <a:ext cx="1005083" cy="126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050" b="1" dirty="0">
                <a:solidFill>
                  <a:srgbClr val="D4AF37"/>
                </a:solidFill>
                <a:latin typeface="Cinzel" pitchFamily="2" charset="0"/>
              </a:rPr>
              <a:t>Autor &amp; Data</a:t>
            </a:r>
            <a:endParaRPr lang="en-US" sz="1050" dirty="0">
              <a:latin typeface="Cinzel" pitchFamily="2" charset="0"/>
            </a:endParaRPr>
          </a:p>
        </p:txBody>
      </p:sp>
      <p:sp>
        <p:nvSpPr>
          <p:cNvPr id="31" name="Text 28"/>
          <p:cNvSpPr/>
          <p:nvPr/>
        </p:nvSpPr>
        <p:spPr>
          <a:xfrm>
            <a:off x="4750594" y="1496616"/>
            <a:ext cx="1420261" cy="15651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942" dirty="0">
                <a:solidFill>
                  <a:srgbClr val="2C1A1D"/>
                </a:solidFill>
                <a:latin typeface="Merriweather" panose="00000500000000000000" pitchFamily="2" charset="0"/>
              </a:rPr>
              <a:t>Fernando Pessoa (1934)</a:t>
            </a:r>
            <a:endParaRPr lang="en-US" sz="942" dirty="0">
              <a:latin typeface="Merriweather" panose="00000500000000000000" pitchFamily="2" charset="0"/>
            </a:endParaRPr>
          </a:p>
        </p:txBody>
      </p:sp>
      <p:sp>
        <p:nvSpPr>
          <p:cNvPr id="32" name="Text 29"/>
          <p:cNvSpPr/>
          <p:nvPr/>
        </p:nvSpPr>
        <p:spPr>
          <a:xfrm>
            <a:off x="4750594" y="1740564"/>
            <a:ext cx="1027525" cy="126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050" b="1" dirty="0">
                <a:solidFill>
                  <a:srgbClr val="D4AF37"/>
                </a:solidFill>
                <a:latin typeface="Cinzel" pitchFamily="2" charset="0"/>
              </a:rPr>
              <a:t>Foco Central</a:t>
            </a:r>
            <a:endParaRPr lang="en-US" sz="1050" dirty="0">
              <a:latin typeface="Cinzel" pitchFamily="2" charset="0"/>
            </a:endParaRPr>
          </a:p>
        </p:txBody>
      </p:sp>
      <p:sp>
        <p:nvSpPr>
          <p:cNvPr id="33" name="Text 30"/>
          <p:cNvSpPr/>
          <p:nvPr/>
        </p:nvSpPr>
        <p:spPr>
          <a:xfrm>
            <a:off x="4750594" y="1885224"/>
            <a:ext cx="2822889" cy="15651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942" dirty="0">
                <a:solidFill>
                  <a:srgbClr val="2C1A1D"/>
                </a:solidFill>
                <a:latin typeface="Merriweather" panose="00000500000000000000" pitchFamily="2" charset="0"/>
              </a:rPr>
              <a:t>A mitificação da História e o Império Espiritual.</a:t>
            </a:r>
            <a:endParaRPr lang="en-US" sz="942" dirty="0">
              <a:latin typeface="Merriweather" panose="00000500000000000000" pitchFamily="2" charset="0"/>
            </a:endParaRPr>
          </a:p>
        </p:txBody>
      </p:sp>
      <p:sp>
        <p:nvSpPr>
          <p:cNvPr id="34" name="Shape 31"/>
          <p:cNvSpPr/>
          <p:nvPr/>
        </p:nvSpPr>
        <p:spPr>
          <a:xfrm>
            <a:off x="4750594" y="2200610"/>
            <a:ext cx="3857625" cy="1151930"/>
          </a:xfrm>
          <a:prstGeom prst="rect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35" name="Shape 32"/>
          <p:cNvSpPr/>
          <p:nvPr/>
        </p:nvSpPr>
        <p:spPr>
          <a:xfrm>
            <a:off x="4750594" y="2200610"/>
            <a:ext cx="21431" cy="115193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36" name="Text 33"/>
          <p:cNvSpPr/>
          <p:nvPr/>
        </p:nvSpPr>
        <p:spPr>
          <a:xfrm>
            <a:off x="4822031" y="2272047"/>
            <a:ext cx="1761701" cy="14106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000" b="1" dirty="0">
                <a:solidFill>
                  <a:srgbClr val="8B4513"/>
                </a:solidFill>
                <a:latin typeface="Merriweather" panose="00000500000000000000" pitchFamily="2" charset="0"/>
              </a:rPr>
              <a:t>Estrutura Externa e Interna</a:t>
            </a:r>
            <a:endParaRPr lang="en-US" sz="1000" dirty="0">
              <a:latin typeface="Merriweather" panose="00000500000000000000" pitchFamily="2" charset="0"/>
            </a:endParaRPr>
          </a:p>
        </p:txBody>
      </p:sp>
      <p:sp>
        <p:nvSpPr>
          <p:cNvPr id="37" name="Text 34"/>
          <p:cNvSpPr/>
          <p:nvPr/>
        </p:nvSpPr>
        <p:spPr>
          <a:xfrm>
            <a:off x="4822031" y="2463143"/>
            <a:ext cx="40267" cy="1464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80" dirty="0">
                <a:solidFill>
                  <a:srgbClr val="D4AF37"/>
                </a:solidFill>
              </a:rPr>
              <a:t>•</a:t>
            </a:r>
            <a:endParaRPr lang="en-US" sz="780" dirty="0"/>
          </a:p>
        </p:txBody>
      </p:sp>
      <p:sp>
        <p:nvSpPr>
          <p:cNvPr id="38" name="Text 35"/>
          <p:cNvSpPr/>
          <p:nvPr/>
        </p:nvSpPr>
        <p:spPr>
          <a:xfrm>
            <a:off x="4929188" y="2463143"/>
            <a:ext cx="748603" cy="12958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000" b="1" dirty="0">
                <a:solidFill>
                  <a:srgbClr val="2C1A1D"/>
                </a:solidFill>
                <a:latin typeface="Merriweather" panose="00000500000000000000" pitchFamily="2" charset="0"/>
              </a:rPr>
              <a:t>44 </a:t>
            </a:r>
            <a:r>
              <a:rPr lang="en-US" sz="1000" b="1" dirty="0" err="1">
                <a:solidFill>
                  <a:srgbClr val="2C1A1D"/>
                </a:solidFill>
                <a:latin typeface="Merriweather" panose="00000500000000000000" pitchFamily="2" charset="0"/>
              </a:rPr>
              <a:t>Poemas</a:t>
            </a:r>
            <a:r>
              <a:rPr lang="en-US" sz="1000" b="1" dirty="0">
                <a:solidFill>
                  <a:srgbClr val="2C1A1D"/>
                </a:solidFill>
                <a:latin typeface="Merriweather" panose="00000500000000000000" pitchFamily="2" charset="0"/>
              </a:rPr>
              <a:t>:</a:t>
            </a:r>
            <a:endParaRPr lang="en-US" sz="1000" dirty="0">
              <a:latin typeface="Merriweather" panose="00000500000000000000" pitchFamily="2" charset="0"/>
            </a:endParaRPr>
          </a:p>
        </p:txBody>
      </p:sp>
      <p:sp>
        <p:nvSpPr>
          <p:cNvPr id="39" name="Text 36"/>
          <p:cNvSpPr/>
          <p:nvPr/>
        </p:nvSpPr>
        <p:spPr>
          <a:xfrm>
            <a:off x="5756788" y="2463143"/>
            <a:ext cx="1460336" cy="12958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000" dirty="0">
                <a:solidFill>
                  <a:srgbClr val="2C1A1D"/>
                </a:solidFill>
                <a:latin typeface="Merriweather" panose="00000500000000000000" pitchFamily="2" charset="0"/>
              </a:rPr>
              <a:t>curtos e fragmentados.</a:t>
            </a:r>
            <a:endParaRPr lang="en-US" sz="1000" dirty="0">
              <a:latin typeface="Merriweather" panose="00000500000000000000" pitchFamily="2" charset="0"/>
            </a:endParaRPr>
          </a:p>
        </p:txBody>
      </p:sp>
      <p:sp>
        <p:nvSpPr>
          <p:cNvPr id="40" name="Text 37"/>
          <p:cNvSpPr/>
          <p:nvPr/>
        </p:nvSpPr>
        <p:spPr>
          <a:xfrm>
            <a:off x="4822031" y="2631021"/>
            <a:ext cx="40267" cy="1464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80" dirty="0">
                <a:solidFill>
                  <a:srgbClr val="D4AF37"/>
                </a:solidFill>
              </a:rPr>
              <a:t>•</a:t>
            </a:r>
            <a:endParaRPr lang="en-US" sz="780" dirty="0"/>
          </a:p>
        </p:txBody>
      </p:sp>
      <p:sp>
        <p:nvSpPr>
          <p:cNvPr id="41" name="Text 38"/>
          <p:cNvSpPr/>
          <p:nvPr/>
        </p:nvSpPr>
        <p:spPr>
          <a:xfrm>
            <a:off x="4929188" y="2631021"/>
            <a:ext cx="554639" cy="12958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000" b="1" dirty="0">
                <a:solidFill>
                  <a:srgbClr val="2C1A1D"/>
                </a:solidFill>
                <a:latin typeface="Merriweather" panose="00000500000000000000" pitchFamily="2" charset="0"/>
              </a:rPr>
              <a:t>3 Partes:</a:t>
            </a:r>
            <a:endParaRPr lang="en-US" sz="1000" dirty="0">
              <a:latin typeface="Merriweather" panose="00000500000000000000" pitchFamily="2" charset="0"/>
            </a:endParaRPr>
          </a:p>
        </p:txBody>
      </p:sp>
      <p:sp>
        <p:nvSpPr>
          <p:cNvPr id="42" name="Text 39"/>
          <p:cNvSpPr/>
          <p:nvPr/>
        </p:nvSpPr>
        <p:spPr>
          <a:xfrm>
            <a:off x="5531576" y="2623877"/>
            <a:ext cx="3029590" cy="25782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000" dirty="0">
                <a:solidFill>
                  <a:srgbClr val="2C1A1D"/>
                </a:solidFill>
                <a:latin typeface="Merriweather" panose="00000500000000000000" pitchFamily="2" charset="0"/>
              </a:rPr>
              <a:t>Brasão (Passado), Mar Português (Ação), O Encoberto (Futuro).</a:t>
            </a:r>
            <a:endParaRPr lang="en-US" sz="1000" dirty="0">
              <a:latin typeface="Merriweather" panose="00000500000000000000" pitchFamily="2" charset="0"/>
            </a:endParaRPr>
          </a:p>
        </p:txBody>
      </p:sp>
      <p:sp>
        <p:nvSpPr>
          <p:cNvPr id="43" name="Text 40"/>
          <p:cNvSpPr/>
          <p:nvPr/>
        </p:nvSpPr>
        <p:spPr>
          <a:xfrm>
            <a:off x="4822031" y="2956434"/>
            <a:ext cx="40267" cy="1464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80" dirty="0">
                <a:solidFill>
                  <a:srgbClr val="D4AF37"/>
                </a:solidFill>
              </a:rPr>
              <a:t>•</a:t>
            </a:r>
            <a:endParaRPr lang="en-US" sz="780" dirty="0"/>
          </a:p>
        </p:txBody>
      </p:sp>
      <p:sp>
        <p:nvSpPr>
          <p:cNvPr id="44" name="Text 41"/>
          <p:cNvSpPr/>
          <p:nvPr/>
        </p:nvSpPr>
        <p:spPr>
          <a:xfrm>
            <a:off x="4929188" y="2956434"/>
            <a:ext cx="628377" cy="12958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000" b="1" dirty="0">
                <a:solidFill>
                  <a:srgbClr val="2C1A1D"/>
                </a:solidFill>
                <a:latin typeface="Merriweather" panose="00000500000000000000" pitchFamily="2" charset="0"/>
              </a:rPr>
              <a:t>Natureza:</a:t>
            </a:r>
            <a:endParaRPr lang="en-US" sz="1000" dirty="0">
              <a:latin typeface="Merriweather" panose="00000500000000000000" pitchFamily="2" charset="0"/>
            </a:endParaRPr>
          </a:p>
        </p:txBody>
      </p:sp>
      <p:sp>
        <p:nvSpPr>
          <p:cNvPr id="45" name="Text 42"/>
          <p:cNvSpPr/>
          <p:nvPr/>
        </p:nvSpPr>
        <p:spPr>
          <a:xfrm>
            <a:off x="5602189" y="2956434"/>
            <a:ext cx="1591782" cy="12958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000" dirty="0">
                <a:solidFill>
                  <a:srgbClr val="2C1A1D"/>
                </a:solidFill>
                <a:latin typeface="Merriweather" panose="00000500000000000000" pitchFamily="2" charset="0"/>
              </a:rPr>
              <a:t>Épico-Lírica e Simbólica.</a:t>
            </a:r>
            <a:endParaRPr lang="en-US" sz="1000" dirty="0">
              <a:latin typeface="Merriweather" panose="00000500000000000000" pitchFamily="2" charset="0"/>
            </a:endParaRPr>
          </a:p>
        </p:txBody>
      </p:sp>
      <p:sp>
        <p:nvSpPr>
          <p:cNvPr id="46" name="Text 43"/>
          <p:cNvSpPr/>
          <p:nvPr/>
        </p:nvSpPr>
        <p:spPr>
          <a:xfrm>
            <a:off x="4822031" y="3124312"/>
            <a:ext cx="40267" cy="1464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80" dirty="0">
                <a:solidFill>
                  <a:srgbClr val="D4AF37"/>
                </a:solidFill>
              </a:rPr>
              <a:t>•</a:t>
            </a:r>
            <a:endParaRPr lang="en-US" sz="780" dirty="0"/>
          </a:p>
        </p:txBody>
      </p:sp>
      <p:sp>
        <p:nvSpPr>
          <p:cNvPr id="47" name="Text 44"/>
          <p:cNvSpPr/>
          <p:nvPr/>
        </p:nvSpPr>
        <p:spPr>
          <a:xfrm>
            <a:off x="4929188" y="3124312"/>
            <a:ext cx="1877117" cy="12958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000" dirty="0">
                <a:solidFill>
                  <a:srgbClr val="2C1A1D"/>
                </a:solidFill>
                <a:latin typeface="Merriweather" panose="00000500000000000000" pitchFamily="2" charset="0"/>
              </a:rPr>
              <a:t>Estilo Modernista e Profético.</a:t>
            </a:r>
            <a:endParaRPr lang="en-US" sz="1000" dirty="0">
              <a:latin typeface="Merriweather" panose="00000500000000000000" pitchFamily="2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311378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38" y="71438"/>
            <a:ext cx="2857500" cy="5168503"/>
          </a:xfrm>
          <a:prstGeom prst="rect">
            <a:avLst/>
          </a:prstGeom>
          <a:solidFill>
            <a:srgbClr val="2C1A1D"/>
          </a:solidFill>
          <a:ln/>
        </p:spPr>
      </p:sp>
      <p:sp>
        <p:nvSpPr>
          <p:cNvPr id="4" name="Shape 1"/>
          <p:cNvSpPr/>
          <p:nvPr/>
        </p:nvSpPr>
        <p:spPr>
          <a:xfrm>
            <a:off x="2893219" y="71438"/>
            <a:ext cx="35719" cy="5168503"/>
          </a:xfrm>
          <a:prstGeom prst="rect">
            <a:avLst/>
          </a:prstGeom>
          <a:solidFill>
            <a:srgbClr val="D4AF37"/>
          </a:solidFill>
          <a:ln/>
        </p:spPr>
      </p:sp>
      <p:sp>
        <p:nvSpPr>
          <p:cNvPr id="6" name="Text 2"/>
          <p:cNvSpPr/>
          <p:nvPr/>
        </p:nvSpPr>
        <p:spPr>
          <a:xfrm>
            <a:off x="3500438" y="500063"/>
            <a:ext cx="2559996" cy="604396"/>
          </a:xfrm>
          <a:prstGeom prst="rect">
            <a:avLst/>
          </a:prstGeom>
          <a:noFill/>
          <a:ln/>
        </p:spPr>
        <p:txBody>
          <a:bodyPr wrap="none" lIns="0" tIns="0" rIns="0" bIns="127508" rtlCol="0" anchor="t">
            <a:spAutoFit/>
          </a:bodyPr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862" b="1" dirty="0">
                <a:solidFill>
                  <a:srgbClr val="2C1A1D"/>
                </a:solidFill>
                <a:latin typeface="Cinzel" pitchFamily="2" charset="0"/>
              </a:rPr>
              <a:t>O que as Une</a:t>
            </a:r>
            <a:endParaRPr lang="en-US" sz="2862" dirty="0">
              <a:latin typeface="Cinzel" pitchFamily="2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3893344" y="1550194"/>
            <a:ext cx="1737655" cy="2294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00" dirty="0">
                <a:solidFill>
                  <a:srgbClr val="2C1A1D"/>
                </a:solidFill>
                <a:latin typeface="Merriweather" panose="00000500000000000000" pitchFamily="2" charset="0"/>
              </a:rPr>
              <a:t>Ambas são obras de</a:t>
            </a:r>
            <a:endParaRPr lang="en-US" sz="1400" dirty="0">
              <a:latin typeface="Merriweather" panose="00000500000000000000" pitchFamily="2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674061" y="1550194"/>
            <a:ext cx="1769715" cy="22942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00" b="1" dirty="0">
                <a:solidFill>
                  <a:srgbClr val="8B4513"/>
                </a:solidFill>
                <a:latin typeface="Merriweather" panose="00000500000000000000" pitchFamily="2" charset="0"/>
              </a:rPr>
              <a:t>exaltação patriótica</a:t>
            </a:r>
            <a:endParaRPr lang="en-US" sz="1400" dirty="0">
              <a:latin typeface="Merriweather" panose="00000500000000000000" pitchFamily="2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3893344" y="2140472"/>
            <a:ext cx="1033937" cy="2294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00" dirty="0">
                <a:solidFill>
                  <a:srgbClr val="2C1A1D"/>
                </a:solidFill>
                <a:latin typeface="Merriweather" panose="00000500000000000000" pitchFamily="2" charset="0"/>
              </a:rPr>
              <a:t>Revisitam a</a:t>
            </a:r>
            <a:endParaRPr lang="en-US" sz="1400" dirty="0">
              <a:latin typeface="Merriweather" panose="00000500000000000000" pitchFamily="2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4962897" y="2140472"/>
            <a:ext cx="1809791" cy="22942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00" b="1" dirty="0">
                <a:solidFill>
                  <a:srgbClr val="8B4513"/>
                </a:solidFill>
                <a:latin typeface="Merriweather" panose="00000500000000000000" pitchFamily="2" charset="0"/>
              </a:rPr>
              <a:t>História de Portugal</a:t>
            </a:r>
            <a:endParaRPr lang="en-US" sz="1400" dirty="0">
              <a:latin typeface="Merriweather" panose="00000500000000000000" pitchFamily="2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6832064" y="2140472"/>
            <a:ext cx="1380186" cy="2294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00" dirty="0">
                <a:solidFill>
                  <a:srgbClr val="2C1A1D"/>
                </a:solidFill>
                <a:latin typeface="Merriweather" panose="00000500000000000000" pitchFamily="2" charset="0"/>
              </a:rPr>
              <a:t>e os seus heróis</a:t>
            </a:r>
            <a:endParaRPr lang="en-US" sz="1400" dirty="0">
              <a:latin typeface="Merriweather" panose="00000500000000000000" pitchFamily="2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3893344" y="2823560"/>
            <a:ext cx="1700212" cy="2294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00" dirty="0">
                <a:solidFill>
                  <a:srgbClr val="2C1A1D"/>
                </a:solidFill>
                <a:latin typeface="Merriweather" panose="00000500000000000000" pitchFamily="2" charset="0"/>
              </a:rPr>
              <a:t>Partilham uma</a:t>
            </a:r>
            <a:endParaRPr lang="en-US" sz="1400" dirty="0">
              <a:latin typeface="Merriweather" panose="00000500000000000000" pitchFamily="2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5264330" y="2814998"/>
            <a:ext cx="1544278" cy="2294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00" b="1" dirty="0">
                <a:solidFill>
                  <a:srgbClr val="8B4513"/>
                </a:solidFill>
                <a:latin typeface="Merriweather" panose="00000500000000000000" pitchFamily="2" charset="0"/>
              </a:rPr>
              <a:t>visão messiânica</a:t>
            </a:r>
            <a:endParaRPr lang="en-US" sz="1400" dirty="0">
              <a:latin typeface="Merriweather" panose="00000500000000000000" pitchFamily="2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6808608" y="2823560"/>
            <a:ext cx="1859775" cy="2294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00" dirty="0">
                <a:solidFill>
                  <a:srgbClr val="2C1A1D"/>
                </a:solidFill>
                <a:latin typeface="Merriweather" panose="00000500000000000000" pitchFamily="2" charset="0"/>
              </a:rPr>
              <a:t>do destino português</a:t>
            </a:r>
            <a:endParaRPr lang="en-US" sz="1400" dirty="0">
              <a:latin typeface="Merriweather" panose="00000500000000000000" pitchFamily="2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3869738" y="3390244"/>
            <a:ext cx="889364" cy="23237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00" dirty="0" err="1">
                <a:solidFill>
                  <a:srgbClr val="2C1A1D"/>
                </a:solidFill>
                <a:latin typeface="Merriweather" panose="00000500000000000000" pitchFamily="2" charset="0"/>
              </a:rPr>
              <a:t>Têm</a:t>
            </a:r>
            <a:r>
              <a:rPr lang="en-US" sz="1400" dirty="0">
                <a:solidFill>
                  <a:srgbClr val="2C1A1D"/>
                </a:solidFill>
                <a:latin typeface="Merriweather" panose="00000500000000000000" pitchFamily="2" charset="0"/>
              </a:rPr>
              <a:t> uma</a:t>
            </a:r>
            <a:endParaRPr lang="en-US" sz="1400" dirty="0">
              <a:latin typeface="Merriweather" panose="00000500000000000000" pitchFamily="2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4753360" y="3399272"/>
            <a:ext cx="3380445" cy="2294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00" b="1" dirty="0">
                <a:solidFill>
                  <a:srgbClr val="8B4513"/>
                </a:solidFill>
                <a:latin typeface="Merriweather" panose="00000500000000000000" pitchFamily="2" charset="0"/>
              </a:rPr>
              <a:t>estrutura rigorosamente planeada</a:t>
            </a:r>
            <a:endParaRPr lang="en-US" sz="1400" dirty="0">
              <a:latin typeface="Merriweather" panose="00000500000000000000" pitchFamily="2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3893344" y="4041416"/>
            <a:ext cx="985847" cy="2294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00" dirty="0">
                <a:solidFill>
                  <a:srgbClr val="2C1A1D"/>
                </a:solidFill>
                <a:latin typeface="Merriweather" panose="00000500000000000000" pitchFamily="2" charset="0"/>
              </a:rPr>
              <a:t>Celebram a</a:t>
            </a:r>
            <a:endParaRPr lang="en-US" sz="1400" dirty="0">
              <a:latin typeface="Merriweather" panose="00000500000000000000" pitchFamily="2" charset="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4933584" y="4041416"/>
            <a:ext cx="2827697" cy="22942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00" b="1" dirty="0">
                <a:solidFill>
                  <a:srgbClr val="8B4513"/>
                </a:solidFill>
                <a:latin typeface="Merriweather" panose="00000500000000000000" pitchFamily="2" charset="0"/>
              </a:rPr>
              <a:t>superação dos limites humanos</a:t>
            </a:r>
            <a:endParaRPr lang="en-US" sz="1400" dirty="0">
              <a:latin typeface="Merriweather" panose="00000500000000000000" pitchFamily="2" charset="0"/>
            </a:endParaRPr>
          </a:p>
        </p:txBody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2700000">
            <a:off x="8291801" y="4355595"/>
            <a:ext cx="571500" cy="57150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62320C7F-6704-950C-35D9-7196AE2A3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3669" y="3317171"/>
            <a:ext cx="237338" cy="1068022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5D861847-35D2-5840-61BE-68EB5AE40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8727" y="4317737"/>
            <a:ext cx="1076475" cy="46679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F48EB4D3-65C0-F49C-05E8-33D06FC686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922" b="5584"/>
          <a:stretch>
            <a:fillRect/>
          </a:stretch>
        </p:blipFill>
        <p:spPr>
          <a:xfrm>
            <a:off x="504345" y="324465"/>
            <a:ext cx="1913257" cy="2816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69DFC0A9-9115-95AB-30D8-67725BF3A22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41" t="-44" r="341" b="44372"/>
          <a:stretch>
            <a:fillRect/>
          </a:stretch>
        </p:blipFill>
        <p:spPr>
          <a:xfrm>
            <a:off x="428055" y="3212844"/>
            <a:ext cx="2164889" cy="1829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2448</Words>
  <Application>Microsoft Office PowerPoint</Application>
  <PresentationFormat>Apresentação no Ecrã (16:9)</PresentationFormat>
  <Paragraphs>312</Paragraphs>
  <Slides>28</Slides>
  <Notes>28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28</vt:i4>
      </vt:variant>
    </vt:vector>
  </HeadingPairs>
  <TitlesOfParts>
    <vt:vector size="33" baseType="lpstr">
      <vt:lpstr>Arial</vt:lpstr>
      <vt:lpstr>Cinzel</vt:lpstr>
      <vt:lpstr>Merriweather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André Rodrigues</cp:lastModifiedBy>
  <cp:revision>15</cp:revision>
  <dcterms:created xsi:type="dcterms:W3CDTF">2026-01-26T09:19:51Z</dcterms:created>
  <dcterms:modified xsi:type="dcterms:W3CDTF">2026-01-29T01:19:42Z</dcterms:modified>
</cp:coreProperties>
</file>